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71" r:id="rId2"/>
    <p:sldId id="26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9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5B60"/>
    <a:srgbClr val="44594A"/>
    <a:srgbClr val="EF3D27"/>
    <a:srgbClr val="B1071E"/>
    <a:srgbClr val="2C7178"/>
    <a:srgbClr val="F03D26"/>
    <a:srgbClr val="FFFF99"/>
    <a:srgbClr val="161117"/>
    <a:srgbClr val="2C323B"/>
    <a:srgbClr val="A38A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9" autoAdjust="0"/>
    <p:restoredTop sz="90326" autoAdjust="0"/>
  </p:normalViewPr>
  <p:slideViewPr>
    <p:cSldViewPr snapToGrid="0" snapToObjects="1">
      <p:cViewPr>
        <p:scale>
          <a:sx n="90" d="100"/>
          <a:sy n="90" d="100"/>
        </p:scale>
        <p:origin x="-3816" y="-1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500DDC-F638-4FCA-B54A-7AFBBEA04F35}" type="datetimeFigureOut">
              <a:rPr lang="en-US" smtClean="0"/>
              <a:pPr/>
              <a:t>5/6/12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0D4CB6-A647-4F08-AC27-CAD6F1B9073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43190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0D4CB6-A647-4F08-AC27-CAD6F1B90732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0D4CB6-A647-4F08-AC27-CAD6F1B90732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0D4CB6-A647-4F08-AC27-CAD6F1B90732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>
              <a:solidFill>
                <a:srgbClr val="404040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0D4CB6-A647-4F08-AC27-CAD6F1B90732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0D4CB6-A647-4F08-AC27-CAD6F1B90732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0D4CB6-A647-4F08-AC27-CAD6F1B90732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0D4CB6-A647-4F08-AC27-CAD6F1B90732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0D4CB6-A647-4F08-AC27-CAD6F1B90732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0D4CB6-A647-4F08-AC27-CAD6F1B90732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0D4CB6-A647-4F08-AC27-CAD6F1B90732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5818-BE1D-724F-A2B1-65B5E82306DC}" type="datetimeFigureOut">
              <a:rPr lang="en-US" smtClean="0"/>
              <a:pPr/>
              <a:t>5/6/12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082E2-9D09-A84E-81AE-E873D7824E4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696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5818-BE1D-724F-A2B1-65B5E82306DC}" type="datetimeFigureOut">
              <a:rPr lang="en-US" smtClean="0"/>
              <a:pPr/>
              <a:t>5/6/12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082E2-9D09-A84E-81AE-E873D7824E4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8361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5818-BE1D-724F-A2B1-65B5E82306DC}" type="datetimeFigureOut">
              <a:rPr lang="en-US" smtClean="0"/>
              <a:pPr/>
              <a:t>5/6/12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082E2-9D09-A84E-81AE-E873D7824E4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497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5818-BE1D-724F-A2B1-65B5E82306DC}" type="datetimeFigureOut">
              <a:rPr lang="en-US" smtClean="0"/>
              <a:pPr/>
              <a:t>5/6/12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082E2-9D09-A84E-81AE-E873D7824E4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1530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5818-BE1D-724F-A2B1-65B5E82306DC}" type="datetimeFigureOut">
              <a:rPr lang="en-US" smtClean="0"/>
              <a:pPr/>
              <a:t>5/6/12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082E2-9D09-A84E-81AE-E873D7824E4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658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5818-BE1D-724F-A2B1-65B5E82306DC}" type="datetimeFigureOut">
              <a:rPr lang="en-US" smtClean="0"/>
              <a:pPr/>
              <a:t>5/6/12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082E2-9D09-A84E-81AE-E873D7824E4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4161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5818-BE1D-724F-A2B1-65B5E82306DC}" type="datetimeFigureOut">
              <a:rPr lang="en-US" smtClean="0"/>
              <a:pPr/>
              <a:t>5/6/12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082E2-9D09-A84E-81AE-E873D7824E4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6413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5818-BE1D-724F-A2B1-65B5E82306DC}" type="datetimeFigureOut">
              <a:rPr lang="en-US" smtClean="0"/>
              <a:pPr/>
              <a:t>5/6/12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082E2-9D09-A84E-81AE-E873D7824E4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9599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5818-BE1D-724F-A2B1-65B5E82306DC}" type="datetimeFigureOut">
              <a:rPr lang="en-US" smtClean="0"/>
              <a:pPr/>
              <a:t>5/6/12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082E2-9D09-A84E-81AE-E873D7824E4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8741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5818-BE1D-724F-A2B1-65B5E82306DC}" type="datetimeFigureOut">
              <a:rPr lang="en-US" smtClean="0"/>
              <a:pPr/>
              <a:t>5/6/12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082E2-9D09-A84E-81AE-E873D7824E4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603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F5818-BE1D-724F-A2B1-65B5E82306DC}" type="datetimeFigureOut">
              <a:rPr lang="en-US" smtClean="0"/>
              <a:pPr/>
              <a:t>5/6/12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082E2-9D09-A84E-81AE-E873D7824E4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304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5F5818-BE1D-724F-A2B1-65B5E82306DC}" type="datetimeFigureOut">
              <a:rPr lang="en-US" smtClean="0"/>
              <a:pPr/>
              <a:t>5/6/12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082E2-9D09-A84E-81AE-E873D7824E4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9639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4" Type="http://schemas.openxmlformats.org/officeDocument/2006/relationships/image" Target="../media/image2.wmf"/><Relationship Id="rId5" Type="http://schemas.openxmlformats.org/officeDocument/2006/relationships/image" Target="../media/image3.jpeg"/><Relationship Id="rId6" Type="http://schemas.openxmlformats.org/officeDocument/2006/relationships/hyperlink" Target="mailto:audrey@dulyknowted.com" TargetMode="Externa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4" Type="http://schemas.openxmlformats.org/officeDocument/2006/relationships/image" Target="../media/image2.wmf"/><Relationship Id="rId5" Type="http://schemas.openxmlformats.org/officeDocument/2006/relationships/image" Target="../media/image5.wmf"/><Relationship Id="rId6" Type="http://schemas.openxmlformats.org/officeDocument/2006/relationships/image" Target="../media/image6.wm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4" Type="http://schemas.openxmlformats.org/officeDocument/2006/relationships/image" Target="../media/image7.wmf"/><Relationship Id="rId5" Type="http://schemas.openxmlformats.org/officeDocument/2006/relationships/image" Target="../media/image8.wmf"/><Relationship Id="rId6" Type="http://schemas.openxmlformats.org/officeDocument/2006/relationships/image" Target="../media/image9.wmf"/><Relationship Id="rId7" Type="http://schemas.openxmlformats.org/officeDocument/2006/relationships/image" Target="../media/image10.wmf"/><Relationship Id="rId8" Type="http://schemas.openxmlformats.org/officeDocument/2006/relationships/image" Target="../media/image11.wmf"/><Relationship Id="rId9" Type="http://schemas.openxmlformats.org/officeDocument/2006/relationships/image" Target="../media/image12.wmf"/><Relationship Id="rId10" Type="http://schemas.openxmlformats.org/officeDocument/2006/relationships/image" Target="../media/image13.wm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4" Type="http://schemas.openxmlformats.org/officeDocument/2006/relationships/image" Target="../media/image14.wmf"/><Relationship Id="rId5" Type="http://schemas.openxmlformats.org/officeDocument/2006/relationships/image" Target="../media/image15.wm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4" Type="http://schemas.openxmlformats.org/officeDocument/2006/relationships/image" Target="../media/image16.wmf"/><Relationship Id="rId5" Type="http://schemas.openxmlformats.org/officeDocument/2006/relationships/image" Target="../media/image17.wmf"/><Relationship Id="rId6" Type="http://schemas.openxmlformats.org/officeDocument/2006/relationships/image" Target="../media/image18.wmf"/><Relationship Id="rId7" Type="http://schemas.openxmlformats.org/officeDocument/2006/relationships/image" Target="../media/image19.wmf"/><Relationship Id="rId8" Type="http://schemas.openxmlformats.org/officeDocument/2006/relationships/image" Target="../media/image20.wmf"/><Relationship Id="rId9" Type="http://schemas.openxmlformats.org/officeDocument/2006/relationships/image" Target="../media/image21.wmf"/><Relationship Id="rId10" Type="http://schemas.openxmlformats.org/officeDocument/2006/relationships/image" Target="../media/image22.wm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4" Type="http://schemas.openxmlformats.org/officeDocument/2006/relationships/image" Target="../media/image23.wm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4" Type="http://schemas.openxmlformats.org/officeDocument/2006/relationships/image" Target="../media/image24.wmf"/><Relationship Id="rId5" Type="http://schemas.openxmlformats.org/officeDocument/2006/relationships/image" Target="../media/image25.wm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4" Type="http://schemas.openxmlformats.org/officeDocument/2006/relationships/image" Target="../media/image2.wmf"/><Relationship Id="rId5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4" Type="http://schemas.openxmlformats.org/officeDocument/2006/relationships/image" Target="../media/image26.wmf"/><Relationship Id="rId5" Type="http://schemas.openxmlformats.org/officeDocument/2006/relationships/image" Target="../media/image5.wmf"/><Relationship Id="rId6" Type="http://schemas.openxmlformats.org/officeDocument/2006/relationships/image" Target="../media/image27.wm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4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81" y="2370667"/>
            <a:ext cx="2379848" cy="2878727"/>
          </a:xfrm>
          <a:prstGeom prst="rect">
            <a:avLst/>
          </a:prstGeom>
        </p:spPr>
      </p:pic>
      <p:pic>
        <p:nvPicPr>
          <p:cNvPr id="27" name="Picture 26" descr="DulyKnowted_Logo_100809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55133" y="863600"/>
            <a:ext cx="4600304" cy="117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3155133" y="2370667"/>
            <a:ext cx="51890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When a key employee, manager or executive leaves your organization, what else is leaving with them?</a:t>
            </a:r>
            <a:endParaRPr lang="en-US" sz="2400" b="1" dirty="0">
              <a:solidFill>
                <a:srgbClr val="245B60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155133" y="4342901"/>
            <a:ext cx="280237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2C7178"/>
                </a:solidFill>
                <a:latin typeface="Lucida Sans Unicode"/>
                <a:cs typeface="Lucida Sans Unicode"/>
              </a:rPr>
              <a:t>Audrey Bloom</a:t>
            </a:r>
          </a:p>
          <a:p>
            <a:r>
              <a:rPr lang="en-US" sz="1600" b="1" dirty="0" smtClean="0">
                <a:solidFill>
                  <a:srgbClr val="44594A"/>
                </a:solidFill>
                <a:latin typeface="Lucida Sans Unicode"/>
                <a:cs typeface="Lucida Sans Unicode"/>
                <a:hlinkClick r:id="rId6"/>
              </a:rPr>
              <a:t>audrey@dulyknowted.com</a:t>
            </a:r>
            <a:endParaRPr lang="en-US" sz="1600" b="1" dirty="0" smtClean="0">
              <a:solidFill>
                <a:srgbClr val="44594A"/>
              </a:solidFill>
              <a:latin typeface="Lucida Sans Unicode"/>
              <a:cs typeface="Lucida Sans Unicode"/>
            </a:endParaRPr>
          </a:p>
          <a:p>
            <a:r>
              <a:rPr lang="en-US" sz="1600" dirty="0" smtClean="0">
                <a:solidFill>
                  <a:srgbClr val="2C7178"/>
                </a:solidFill>
                <a:latin typeface="Lucida Sans Unicode"/>
                <a:cs typeface="Lucida Sans Unicode"/>
              </a:rPr>
              <a:t>702.341.9930</a:t>
            </a:r>
            <a:endParaRPr lang="en-US" sz="1600" dirty="0">
              <a:solidFill>
                <a:srgbClr val="2C7178"/>
              </a:solidFill>
              <a:latin typeface="Lucida Sans Unicode"/>
              <a:cs typeface="Lucida Sans Unicode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265727" y="5063691"/>
            <a:ext cx="174794" cy="185703"/>
          </a:xfrm>
          <a:prstGeom prst="ellipse">
            <a:avLst/>
          </a:prstGeom>
          <a:solidFill>
            <a:srgbClr val="B107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Oval 30"/>
          <p:cNvSpPr/>
          <p:nvPr/>
        </p:nvSpPr>
        <p:spPr>
          <a:xfrm>
            <a:off x="1612083" y="5063691"/>
            <a:ext cx="174794" cy="185703"/>
          </a:xfrm>
          <a:prstGeom prst="ellipse">
            <a:avLst/>
          </a:prstGeom>
          <a:solidFill>
            <a:srgbClr val="EF3D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Oval 31"/>
          <p:cNvSpPr/>
          <p:nvPr/>
        </p:nvSpPr>
        <p:spPr>
          <a:xfrm>
            <a:off x="1940677" y="5063691"/>
            <a:ext cx="174794" cy="185703"/>
          </a:xfrm>
          <a:prstGeom prst="ellipse">
            <a:avLst/>
          </a:prstGeom>
          <a:solidFill>
            <a:srgbClr val="A38A7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Oval 32"/>
          <p:cNvSpPr/>
          <p:nvPr/>
        </p:nvSpPr>
        <p:spPr>
          <a:xfrm>
            <a:off x="1178330" y="4758400"/>
            <a:ext cx="174794" cy="185703"/>
          </a:xfrm>
          <a:prstGeom prst="ellipse">
            <a:avLst/>
          </a:prstGeom>
          <a:solidFill>
            <a:srgbClr val="245B6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Oval 33"/>
          <p:cNvSpPr/>
          <p:nvPr/>
        </p:nvSpPr>
        <p:spPr>
          <a:xfrm>
            <a:off x="1940677" y="4851251"/>
            <a:ext cx="174794" cy="185703"/>
          </a:xfrm>
          <a:prstGeom prst="ellipse">
            <a:avLst/>
          </a:prstGeom>
          <a:solidFill>
            <a:srgbClr val="2C323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Oval 34"/>
          <p:cNvSpPr/>
          <p:nvPr/>
        </p:nvSpPr>
        <p:spPr>
          <a:xfrm>
            <a:off x="2233746" y="5063691"/>
            <a:ext cx="174794" cy="185703"/>
          </a:xfrm>
          <a:prstGeom prst="ellipse">
            <a:avLst/>
          </a:prstGeom>
          <a:solidFill>
            <a:srgbClr val="1611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329405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6.08469E-6 4.23709E-7 C -0.00695 0.00949 -0.01372 0.01922 -0.00973 0.02709 C -0.00574 0.03496 -0.12444 0.04353 0.02411 0.04793 C 0.17267 0.05233 0.52689 0.05256 0.88146 0.05302 " pathEditMode="relative" ptsTypes="aaaA">
                                      <p:cBhvr>
                                        <p:cTn id="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repeatCount="indefinite" accel="50000" decel="5000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1.95765E-6 8.33526E-7 C 0.02083 0.0257 0.04183 0.05164 0.04651 0.06854 C 0.0512 0.08544 -0.11558 0.0947 0.02812 0.10095 C 0.17182 0.1072 0.76154 0.10466 0.90871 0.10605 " pathEditMode="relative" ptsTypes="aaaA">
                                      <p:cBhvr>
                                        <p:cTn id="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repeatCount="indefinite" accel="50000" decel="5000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3.91531E-6 -2.98217E-6 C -0.03263 0.01065 -0.06509 0.02154 -0.05051 0.03358 C -0.03593 0.04561 -0.06196 0.06483 0.08729 0.07247 C 0.23655 0.08011 0.71954 0.0778 0.84536 0.07896 " pathEditMode="relative" ptsTypes="aaaA">
                                      <p:cBhvr>
                                        <p:cTn id="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repeatCount="indefinite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91531E-6 2.32461E-6 C -0.05901 0.02894 -0.11784 0.05812 0.02326 0.06993 C 0.16435 0.08173 0.70965 0.07131 0.84658 0.07131 " pathEditMode="relative" ptsTypes="aaA">
                                      <p:cBhvr>
                                        <p:cTn id="1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repeatCount="indefinite" accel="50000" decel="5000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6.16106E-6 -3.77171E-6 C -0.01093 0.01528 -0.02169 0.03057 -0.02134 0.04029 C -0.02099 0.05001 -0.1456 0.05349 0.00192 0.05835 C 0.14944 0.06321 0.50678 0.06645 0.86412 0.06993 " pathEditMode="relative" ptsTypes="aaaA">
                                      <p:cBhvr>
                                        <p:cTn id="1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repeatCount="indefinite" accel="50000" decel="5000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1.95765E-6 3.90368E-6 C -0.04616 0.01944 -0.09233 0.03889 0.05242 0.04653 C 0.19716 0.05417 0.53298 0.05024 0.86897 0.04653 " pathEditMode="relative" ptsTypes="aaA">
                                      <p:cBhvr>
                                        <p:cTn id="1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81" y="499266"/>
            <a:ext cx="3263930" cy="41716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008" y="908199"/>
            <a:ext cx="2559770" cy="24304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41" y="540471"/>
            <a:ext cx="3372670" cy="399531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866754" y="499266"/>
            <a:ext cx="3375545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People</a:t>
            </a:r>
          </a:p>
          <a:p>
            <a:pPr>
              <a:spcAft>
                <a:spcPts val="600"/>
              </a:spcAft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Customers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Lucida Sans Unicode" pitchFamily="34" charset="0"/>
              <a:cs typeface="Lucida Sans Unicode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Outside Resources and Contacts 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Lucida Sans Unicode" pitchFamily="34" charset="0"/>
              <a:cs typeface="Lucida Sans Unicode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Suppliers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Lucida Sans Unicode" pitchFamily="34" charset="0"/>
              <a:cs typeface="Lucida Sans Unicode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Facilities and Equipment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Lucida Sans Unicode" pitchFamily="34" charset="0"/>
              <a:cs typeface="Lucida Sans Unicode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Schedules and Events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Lucida Sans Unicode" pitchFamily="34" charset="0"/>
              <a:cs typeface="Lucida Sans Unicode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Skills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Sets/Expertise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Lucida Sans Unicode" pitchFamily="34" charset="0"/>
              <a:cs typeface="Lucida Sans Unicode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Opportunities and Markets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Lucida Sans Unicode" pitchFamily="34" charset="0"/>
              <a:cs typeface="Lucida Sans Unicode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Affiliates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and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Partners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Lucida Sans Unicode" pitchFamily="34" charset="0"/>
              <a:cs typeface="Lucida Sans Unicode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Products and Work Processes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Lucida Sans Unicode" pitchFamily="34" charset="0"/>
              <a:cs typeface="Lucida Sans Unicode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Experiences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Lucida Sans Unicode" pitchFamily="34" charset="0"/>
              <a:cs typeface="Lucida Sans Unicode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Procedures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Lucida Sans Unicode" pitchFamily="34" charset="0"/>
              <a:cs typeface="Lucida Sans Unicode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Policies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Lucida Sans Unicode" pitchFamily="34" charset="0"/>
              <a:cs typeface="Lucida Sans Unicode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Technology , Tools and Applications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3481" y="4834467"/>
            <a:ext cx="76088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2C7178"/>
                </a:solidFill>
                <a:latin typeface="Lucida Sans Unicode" pitchFamily="34" charset="0"/>
                <a:cs typeface="Lucida Sans Unicode" pitchFamily="34" charset="0"/>
              </a:rPr>
              <a:t>Any </a:t>
            </a:r>
            <a:r>
              <a:rPr lang="en-US" sz="2400" b="1" dirty="0">
                <a:solidFill>
                  <a:srgbClr val="2C7178"/>
                </a:solidFill>
                <a:latin typeface="Lucida Sans Unicode" pitchFamily="34" charset="0"/>
                <a:cs typeface="Lucida Sans Unicode" pitchFamily="34" charset="0"/>
              </a:rPr>
              <a:t>organizational universe </a:t>
            </a:r>
            <a:r>
              <a:rPr lang="en-US" sz="2400" b="1" dirty="0" smtClean="0">
                <a:solidFill>
                  <a:srgbClr val="2C7178"/>
                </a:solidFill>
                <a:latin typeface="Lucida Sans Unicode" pitchFamily="34" charset="0"/>
                <a:cs typeface="Lucida Sans Unicode" pitchFamily="34" charset="0"/>
              </a:rPr>
              <a:t>contains many </a:t>
            </a:r>
            <a:r>
              <a:rPr lang="en-US" sz="2400" b="1" dirty="0">
                <a:solidFill>
                  <a:srgbClr val="2C7178"/>
                </a:solidFill>
                <a:latin typeface="Lucida Sans Unicode" pitchFamily="34" charset="0"/>
                <a:cs typeface="Lucida Sans Unicode" pitchFamily="34" charset="0"/>
              </a:rPr>
              <a:t>moving </a:t>
            </a:r>
            <a:r>
              <a:rPr lang="en-US" sz="2400" b="1" dirty="0" smtClean="0">
                <a:solidFill>
                  <a:srgbClr val="2C7178"/>
                </a:solidFill>
                <a:latin typeface="Lucida Sans Unicode" pitchFamily="34" charset="0"/>
                <a:cs typeface="Lucida Sans Unicode" pitchFamily="34" charset="0"/>
              </a:rPr>
              <a:t>parts, constantly circulating. The </a:t>
            </a:r>
            <a:r>
              <a:rPr lang="en-US" sz="2400" b="1" dirty="0">
                <a:solidFill>
                  <a:srgbClr val="2C7178"/>
                </a:solidFill>
                <a:latin typeface="Lucida Sans Unicode" pitchFamily="34" charset="0"/>
                <a:cs typeface="Lucida Sans Unicode" pitchFamily="34" charset="0"/>
              </a:rPr>
              <a:t>most mobile </a:t>
            </a:r>
            <a:r>
              <a:rPr lang="en-US" sz="2400" b="1" dirty="0" smtClean="0">
                <a:solidFill>
                  <a:srgbClr val="2C7178"/>
                </a:solidFill>
                <a:latin typeface="Lucida Sans Unicode" pitchFamily="34" charset="0"/>
                <a:cs typeface="Lucida Sans Unicode" pitchFamily="34" charset="0"/>
              </a:rPr>
              <a:t>part is—people.</a:t>
            </a:r>
            <a:endParaRPr lang="en-US" sz="2400" dirty="0">
              <a:solidFill>
                <a:srgbClr val="404040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4533900" y="540471"/>
            <a:ext cx="174794" cy="185703"/>
          </a:xfrm>
          <a:prstGeom prst="ellipse">
            <a:avLst/>
          </a:prstGeom>
          <a:solidFill>
            <a:srgbClr val="B107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4533900" y="828827"/>
            <a:ext cx="174794" cy="185703"/>
          </a:xfrm>
          <a:prstGeom prst="ellipse">
            <a:avLst/>
          </a:prstGeom>
          <a:solidFill>
            <a:srgbClr val="EF3D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4533900" y="1117183"/>
            <a:ext cx="174794" cy="185703"/>
          </a:xfrm>
          <a:prstGeom prst="ellipse">
            <a:avLst/>
          </a:prstGeom>
          <a:solidFill>
            <a:srgbClr val="A38A7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4533900" y="1405539"/>
            <a:ext cx="174794" cy="185703"/>
          </a:xfrm>
          <a:prstGeom prst="ellipse">
            <a:avLst/>
          </a:prstGeom>
          <a:solidFill>
            <a:srgbClr val="245B6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4533900" y="1693895"/>
            <a:ext cx="174794" cy="185703"/>
          </a:xfrm>
          <a:prstGeom prst="ellipse">
            <a:avLst/>
          </a:prstGeom>
          <a:solidFill>
            <a:srgbClr val="2C323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4533900" y="1982251"/>
            <a:ext cx="174794" cy="185703"/>
          </a:xfrm>
          <a:prstGeom prst="ellipse">
            <a:avLst/>
          </a:prstGeom>
          <a:solidFill>
            <a:srgbClr val="1611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/>
          <p:cNvSpPr/>
          <p:nvPr/>
        </p:nvSpPr>
        <p:spPr>
          <a:xfrm>
            <a:off x="4533900" y="2270607"/>
            <a:ext cx="174794" cy="185703"/>
          </a:xfrm>
          <a:prstGeom prst="ellipse">
            <a:avLst/>
          </a:prstGeom>
          <a:solidFill>
            <a:srgbClr val="B107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/>
          <p:cNvSpPr/>
          <p:nvPr/>
        </p:nvSpPr>
        <p:spPr>
          <a:xfrm>
            <a:off x="4533900" y="2558963"/>
            <a:ext cx="174794" cy="185703"/>
          </a:xfrm>
          <a:prstGeom prst="ellipse">
            <a:avLst/>
          </a:prstGeom>
          <a:solidFill>
            <a:srgbClr val="EF3D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Oval 19"/>
          <p:cNvSpPr/>
          <p:nvPr/>
        </p:nvSpPr>
        <p:spPr>
          <a:xfrm>
            <a:off x="4533900" y="2847319"/>
            <a:ext cx="174794" cy="185703"/>
          </a:xfrm>
          <a:prstGeom prst="ellipse">
            <a:avLst/>
          </a:prstGeom>
          <a:solidFill>
            <a:srgbClr val="A38A7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Oval 20"/>
          <p:cNvSpPr/>
          <p:nvPr/>
        </p:nvSpPr>
        <p:spPr>
          <a:xfrm>
            <a:off x="4533900" y="3135675"/>
            <a:ext cx="174794" cy="185703"/>
          </a:xfrm>
          <a:prstGeom prst="ellipse">
            <a:avLst/>
          </a:prstGeom>
          <a:solidFill>
            <a:srgbClr val="245B6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/>
          <p:cNvSpPr/>
          <p:nvPr/>
        </p:nvSpPr>
        <p:spPr>
          <a:xfrm>
            <a:off x="4533900" y="3424031"/>
            <a:ext cx="174794" cy="185703"/>
          </a:xfrm>
          <a:prstGeom prst="ellipse">
            <a:avLst/>
          </a:prstGeom>
          <a:solidFill>
            <a:srgbClr val="2C323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Oval 22"/>
          <p:cNvSpPr/>
          <p:nvPr/>
        </p:nvSpPr>
        <p:spPr>
          <a:xfrm>
            <a:off x="4533900" y="3712387"/>
            <a:ext cx="174794" cy="185703"/>
          </a:xfrm>
          <a:prstGeom prst="ellipse">
            <a:avLst/>
          </a:prstGeom>
          <a:solidFill>
            <a:srgbClr val="1611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4533900" y="4000743"/>
            <a:ext cx="174794" cy="185703"/>
          </a:xfrm>
          <a:prstGeom prst="ellipse">
            <a:avLst/>
          </a:prstGeom>
          <a:solidFill>
            <a:srgbClr val="B107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4533900" y="4289099"/>
            <a:ext cx="174794" cy="185703"/>
          </a:xfrm>
          <a:prstGeom prst="ellipse">
            <a:avLst/>
          </a:prstGeom>
          <a:solidFill>
            <a:srgbClr val="EF3D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781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66" y="214867"/>
            <a:ext cx="1194470" cy="256863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722" y="283313"/>
            <a:ext cx="3135476" cy="29574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771" y="1035524"/>
            <a:ext cx="4499235" cy="23640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91" y="444659"/>
            <a:ext cx="1201586" cy="21733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54" y="292356"/>
            <a:ext cx="3228135" cy="299904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499" y="981073"/>
            <a:ext cx="4957389" cy="2344192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81703" y="4335751"/>
            <a:ext cx="841618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People leave..</a:t>
            </a:r>
          </a:p>
          <a:p>
            <a:pPr>
              <a:buNone/>
            </a:pPr>
            <a:r>
              <a:rPr lang="en-US" sz="2000" dirty="0">
                <a:latin typeface="Lucida Sans Unicode" pitchFamily="34" charset="0"/>
                <a:cs typeface="Lucida Sans Unicode" pitchFamily="34" charset="0"/>
              </a:rPr>
              <a:t>their organizations every day, or move from one desk to another. People </a:t>
            </a:r>
            <a:r>
              <a:rPr lang="en-US" sz="2000" b="1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move up</a:t>
            </a:r>
            <a:r>
              <a:rPr lang="en-US" sz="2000" dirty="0">
                <a:latin typeface="Lucida Sans Unicode" pitchFamily="34" charset="0"/>
                <a:cs typeface="Lucida Sans Unicode" pitchFamily="34" charset="0"/>
              </a:rPr>
              <a:t>, </a:t>
            </a:r>
            <a:r>
              <a:rPr lang="en-US" sz="2000" b="1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move over</a:t>
            </a:r>
            <a:r>
              <a:rPr lang="en-US" sz="2000" dirty="0">
                <a:latin typeface="Lucida Sans Unicode" pitchFamily="34" charset="0"/>
                <a:cs typeface="Lucida Sans Unicode" pitchFamily="34" charset="0"/>
              </a:rPr>
              <a:t>, </a:t>
            </a:r>
            <a:r>
              <a:rPr lang="en-US" sz="2000" b="1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move </a:t>
            </a:r>
            <a:r>
              <a:rPr lang="en-US" sz="2000" b="1" dirty="0" smtClean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out</a:t>
            </a:r>
            <a:r>
              <a:rPr lang="en-US" sz="2000" dirty="0" smtClean="0">
                <a:latin typeface="Lucida Sans Unicode" pitchFamily="34" charset="0"/>
                <a:cs typeface="Lucida Sans Unicode" pitchFamily="34" charset="0"/>
              </a:rPr>
              <a:t>,</a:t>
            </a:r>
            <a:r>
              <a:rPr lang="en-US" sz="2000" b="1" dirty="0" smtClean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000" dirty="0" smtClean="0">
                <a:latin typeface="Lucida Sans Unicode" pitchFamily="34" charset="0"/>
                <a:cs typeface="Lucida Sans Unicode" pitchFamily="34" charset="0"/>
              </a:rPr>
              <a:t>or </a:t>
            </a:r>
            <a:r>
              <a:rPr lang="en-US" sz="2000" b="1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move on </a:t>
            </a:r>
            <a:r>
              <a:rPr lang="en-US" sz="2000" dirty="0">
                <a:latin typeface="Lucida Sans Unicode" pitchFamily="34" charset="0"/>
                <a:cs typeface="Lucida Sans Unicode" pitchFamily="34" charset="0"/>
              </a:rPr>
              <a:t>as they are promoted, transferred, change </a:t>
            </a:r>
            <a:r>
              <a:rPr lang="en-US" sz="2000" dirty="0" smtClean="0">
                <a:latin typeface="Lucida Sans Unicode" pitchFamily="34" charset="0"/>
                <a:cs typeface="Lucida Sans Unicode" pitchFamily="34" charset="0"/>
              </a:rPr>
              <a:t>jobs, </a:t>
            </a:r>
            <a:r>
              <a:rPr lang="en-US" sz="2000" dirty="0">
                <a:latin typeface="Lucida Sans Unicode" pitchFamily="34" charset="0"/>
                <a:cs typeface="Lucida Sans Unicode" pitchFamily="34" charset="0"/>
              </a:rPr>
              <a:t>or </a:t>
            </a:r>
            <a:r>
              <a:rPr lang="en-US" sz="2000" dirty="0" smtClean="0">
                <a:latin typeface="Lucida Sans Unicode" pitchFamily="34" charset="0"/>
                <a:cs typeface="Lucida Sans Unicode" pitchFamily="34" charset="0"/>
              </a:rPr>
              <a:t>retire.</a:t>
            </a:r>
            <a:endParaRPr lang="en-US" sz="2000" dirty="0">
              <a:latin typeface="Lucida Sans Unicode" pitchFamily="34" charset="0"/>
              <a:cs typeface="Lucida Sans Unicode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02" y="878463"/>
            <a:ext cx="5923202" cy="2673034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4704290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28208" y="354026"/>
            <a:ext cx="8438639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latin typeface="Lucida Sans Unicode" pitchFamily="34" charset="0"/>
                <a:cs typeface="Lucida Sans Unicode" pitchFamily="34" charset="0"/>
              </a:rPr>
              <a:t>Usually when </a:t>
            </a:r>
            <a:r>
              <a:rPr lang="en-US" sz="2200" b="1" dirty="0">
                <a:latin typeface="Lucida Sans Unicode" pitchFamily="34" charset="0"/>
                <a:cs typeface="Lucida Sans Unicode" pitchFamily="34" charset="0"/>
              </a:rPr>
              <a:t>people </a:t>
            </a:r>
            <a:r>
              <a:rPr lang="en-US" sz="2200" b="1" dirty="0" smtClean="0">
                <a:latin typeface="Lucida Sans Unicode" pitchFamily="34" charset="0"/>
                <a:cs typeface="Lucida Sans Unicode" pitchFamily="34" charset="0"/>
              </a:rPr>
              <a:t>leave—their skills</a:t>
            </a:r>
            <a:r>
              <a:rPr lang="en-US" sz="2200" b="1" dirty="0">
                <a:latin typeface="Lucida Sans Unicode" pitchFamily="34" charset="0"/>
                <a:cs typeface="Lucida Sans Unicode" pitchFamily="34" charset="0"/>
              </a:rPr>
              <a:t>, knowledge, </a:t>
            </a:r>
            <a:r>
              <a:rPr lang="en-US" sz="2200" b="1" dirty="0" smtClean="0">
                <a:latin typeface="Lucida Sans Unicode" pitchFamily="34" charset="0"/>
                <a:cs typeface="Lucida Sans Unicode" pitchFamily="34" charset="0"/>
              </a:rPr>
              <a:t>insights, and learning experiences—leave </a:t>
            </a:r>
            <a:r>
              <a:rPr lang="en-US" sz="2200" b="1" dirty="0">
                <a:latin typeface="Lucida Sans Unicode" pitchFamily="34" charset="0"/>
                <a:cs typeface="Lucida Sans Unicode" pitchFamily="34" charset="0"/>
              </a:rPr>
              <a:t>with </a:t>
            </a:r>
            <a:r>
              <a:rPr lang="en-US" sz="2200" b="1" dirty="0" smtClean="0">
                <a:latin typeface="Lucida Sans Unicode" pitchFamily="34" charset="0"/>
                <a:cs typeface="Lucida Sans Unicode" pitchFamily="34" charset="0"/>
              </a:rPr>
              <a:t>them, without being shared or well documented.</a:t>
            </a:r>
          </a:p>
          <a:p>
            <a:endParaRPr lang="en-US" sz="2000" b="1" dirty="0" smtClean="0">
              <a:latin typeface="Lucida Sans Unicode" pitchFamily="34" charset="0"/>
              <a:cs typeface="Lucida Sans Unicode" pitchFamily="34" charset="0"/>
            </a:endParaRPr>
          </a:p>
          <a:p>
            <a:r>
              <a:rPr lang="en-US" dirty="0" smtClean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Organizational knowledge isn’t “captured” very often— </a:t>
            </a:r>
          </a:p>
          <a:p>
            <a:r>
              <a:rPr lang="en-US" dirty="0" smtClean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for </a:t>
            </a:r>
            <a: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a variety of reasons. </a:t>
            </a:r>
            <a:endParaRPr lang="en-US" dirty="0" smtClean="0">
              <a:solidFill>
                <a:srgbClr val="404040"/>
              </a:solidFill>
              <a:latin typeface="Lucida Sans Unicode" pitchFamily="34" charset="0"/>
              <a:cs typeface="Lucida Sans Unicode" pitchFamily="34" charset="0"/>
            </a:endParaRPr>
          </a:p>
          <a:p>
            <a:endParaRPr lang="en-US" dirty="0" smtClean="0">
              <a:solidFill>
                <a:srgbClr val="404040"/>
              </a:solidFill>
              <a:latin typeface="Lucida Sans Unicode" pitchFamily="34" charset="0"/>
              <a:cs typeface="Lucida Sans Unicode" pitchFamily="34" charset="0"/>
            </a:endParaRPr>
          </a:p>
          <a:p>
            <a:r>
              <a:rPr lang="en-US" dirty="0" smtClean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People tend to think it’s…</a:t>
            </a:r>
            <a: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/>
            </a:r>
            <a:b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</a:br>
            <a:r>
              <a:rPr lang="en-US" dirty="0" smtClean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    too fuzzy or no longer needed</a:t>
            </a:r>
            <a: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/>
            </a:r>
            <a:b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</a:br>
            <a:r>
              <a:rPr lang="en-US" dirty="0" smtClean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    too big or too disorganized</a:t>
            </a:r>
            <a: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/>
            </a:r>
            <a:b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</a:br>
            <a:r>
              <a:rPr lang="en-US" dirty="0" smtClean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    intrusive </a:t>
            </a:r>
            <a: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to </a:t>
            </a:r>
            <a:r>
              <a:rPr lang="en-US" dirty="0" smtClean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capture</a:t>
            </a:r>
            <a: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/>
            </a:r>
            <a:b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</a:br>
            <a:r>
              <a:rPr lang="en-US" dirty="0" smtClean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    not worth the time to organize</a:t>
            </a:r>
            <a: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/>
            </a:r>
            <a:b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</a:br>
            <a: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/>
            </a:r>
            <a:b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</a:br>
            <a: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/>
            </a:r>
            <a:b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</a:br>
            <a:endParaRPr lang="en-US" dirty="0">
              <a:solidFill>
                <a:srgbClr val="404040"/>
              </a:solidFill>
            </a:endParaRPr>
          </a:p>
        </p:txBody>
      </p:sp>
      <p:pic>
        <p:nvPicPr>
          <p:cNvPr id="2" name="Picture 1" descr="juggler.wm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7120" y="2729994"/>
            <a:ext cx="1135421" cy="3271212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6863714" y="5804942"/>
            <a:ext cx="174794" cy="185703"/>
          </a:xfrm>
          <a:prstGeom prst="ellipse">
            <a:avLst/>
          </a:prstGeom>
          <a:solidFill>
            <a:srgbClr val="B107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/>
          <p:cNvSpPr/>
          <p:nvPr/>
        </p:nvSpPr>
        <p:spPr>
          <a:xfrm>
            <a:off x="8215144" y="5226707"/>
            <a:ext cx="174794" cy="185703"/>
          </a:xfrm>
          <a:prstGeom prst="ellipse">
            <a:avLst/>
          </a:prstGeom>
          <a:solidFill>
            <a:srgbClr val="2C323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379906" y="5804942"/>
            <a:ext cx="174794" cy="185703"/>
          </a:xfrm>
          <a:prstGeom prst="ellipse">
            <a:avLst/>
          </a:prstGeom>
          <a:solidFill>
            <a:srgbClr val="245B6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Oval 27"/>
          <p:cNvSpPr/>
          <p:nvPr/>
        </p:nvSpPr>
        <p:spPr>
          <a:xfrm>
            <a:off x="8505152" y="5804942"/>
            <a:ext cx="174794" cy="185703"/>
          </a:xfrm>
          <a:prstGeom prst="ellipse">
            <a:avLst/>
          </a:prstGeom>
          <a:solidFill>
            <a:srgbClr val="2C323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554700" y="5804942"/>
            <a:ext cx="174794" cy="185703"/>
          </a:xfrm>
          <a:prstGeom prst="ellipse">
            <a:avLst/>
          </a:prstGeom>
          <a:solidFill>
            <a:srgbClr val="1611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Oval 30"/>
          <p:cNvSpPr/>
          <p:nvPr/>
        </p:nvSpPr>
        <p:spPr>
          <a:xfrm>
            <a:off x="6059751" y="5804942"/>
            <a:ext cx="174794" cy="185703"/>
          </a:xfrm>
          <a:prstGeom prst="ellipse">
            <a:avLst/>
          </a:prstGeom>
          <a:solidFill>
            <a:srgbClr val="EF3D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Oval 31"/>
          <p:cNvSpPr/>
          <p:nvPr/>
        </p:nvSpPr>
        <p:spPr>
          <a:xfrm>
            <a:off x="8028434" y="5815503"/>
            <a:ext cx="174794" cy="185703"/>
          </a:xfrm>
          <a:prstGeom prst="ellipse">
            <a:avLst/>
          </a:prstGeom>
          <a:solidFill>
            <a:srgbClr val="A38A7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Oval 32"/>
          <p:cNvSpPr/>
          <p:nvPr/>
        </p:nvSpPr>
        <p:spPr>
          <a:xfrm>
            <a:off x="6863714" y="3792667"/>
            <a:ext cx="174794" cy="185703"/>
          </a:xfrm>
          <a:prstGeom prst="ellipse">
            <a:avLst/>
          </a:prstGeom>
          <a:solidFill>
            <a:srgbClr val="245B6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Oval 34"/>
          <p:cNvSpPr/>
          <p:nvPr/>
        </p:nvSpPr>
        <p:spPr>
          <a:xfrm>
            <a:off x="6583146" y="5712090"/>
            <a:ext cx="174794" cy="185703"/>
          </a:xfrm>
          <a:prstGeom prst="ellipse">
            <a:avLst/>
          </a:prstGeom>
          <a:solidFill>
            <a:srgbClr val="1611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9" name="Group 18"/>
          <p:cNvGrpSpPr/>
          <p:nvPr/>
        </p:nvGrpSpPr>
        <p:grpSpPr>
          <a:xfrm>
            <a:off x="466703" y="2873165"/>
            <a:ext cx="126826" cy="956829"/>
            <a:chOff x="418604" y="3392489"/>
            <a:chExt cx="126826" cy="956829"/>
          </a:xfrm>
        </p:grpSpPr>
        <p:sp>
          <p:nvSpPr>
            <p:cNvPr id="36" name="Oval 35"/>
            <p:cNvSpPr/>
            <p:nvPr/>
          </p:nvSpPr>
          <p:spPr>
            <a:xfrm>
              <a:off x="418604" y="3392489"/>
              <a:ext cx="126826" cy="134742"/>
            </a:xfrm>
            <a:prstGeom prst="ellipse">
              <a:avLst/>
            </a:prstGeom>
            <a:solidFill>
              <a:srgbClr val="B1071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" name="Oval 36"/>
            <p:cNvSpPr/>
            <p:nvPr/>
          </p:nvSpPr>
          <p:spPr>
            <a:xfrm>
              <a:off x="418604" y="3666518"/>
              <a:ext cx="126826" cy="134742"/>
            </a:xfrm>
            <a:prstGeom prst="ellipse">
              <a:avLst/>
            </a:prstGeom>
            <a:solidFill>
              <a:srgbClr val="EF3D2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Oval 37"/>
            <p:cNvSpPr/>
            <p:nvPr/>
          </p:nvSpPr>
          <p:spPr>
            <a:xfrm>
              <a:off x="418604" y="3940547"/>
              <a:ext cx="126826" cy="134742"/>
            </a:xfrm>
            <a:prstGeom prst="ellipse">
              <a:avLst/>
            </a:prstGeom>
            <a:solidFill>
              <a:srgbClr val="A38A7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9" name="Oval 38"/>
            <p:cNvSpPr/>
            <p:nvPr/>
          </p:nvSpPr>
          <p:spPr>
            <a:xfrm>
              <a:off x="418604" y="4214576"/>
              <a:ext cx="126826" cy="134742"/>
            </a:xfrm>
            <a:prstGeom prst="ellipse">
              <a:avLst/>
            </a:prstGeom>
            <a:solidFill>
              <a:srgbClr val="245B6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Picture 3" descr="circle of dots.wm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316" y="1764937"/>
            <a:ext cx="1747836" cy="190158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71396" y="4078122"/>
            <a:ext cx="56883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A business owner or manager might want to collect this information, but not know where to begin, how to proceed, or where to stop. </a:t>
            </a:r>
          </a:p>
          <a:p>
            <a:endParaRPr lang="en-US" dirty="0" smtClean="0">
              <a:solidFill>
                <a:srgbClr val="404040"/>
              </a:solidFill>
              <a:latin typeface="Lucida Sans Unicode" pitchFamily="34" charset="0"/>
              <a:cs typeface="Lucida Sans Unicode" pitchFamily="34" charset="0"/>
            </a:endParaRPr>
          </a:p>
          <a:p>
            <a:r>
              <a:rPr lang="en-US" dirty="0" smtClean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Or, they might not think to make the attempt.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79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966 -0.3875 C 0.09045 -0.38981 0.08143 -0.39213 0.07188 -0.37847 C 0.06233 -0.36481 0.04775 -0.35347 0.04236 -0.30555 C 0.03698 -0.25764 0.04514 -0.14213 0.03993 -0.0912 C 0.03472 -0.04027 0.0474 -0.0162 0.01129 -0.00023 C -0.02482 0.01574 -0.14583 0.00394 -0.17725 0.00417 " pathEditMode="relative" ptsTypes="aaaaaA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.02761 -0.05463 C 0.01354 -0.06042 -0.00034 -0.06598 -0.01024 -0.04792 C -0.02014 -0.02987 -0.0184 0.00925 -0.03211 0.05416 C -0.04583 0.09907 -0.06389 0.1824 -0.09271 0.22152 C -0.12152 0.26064 -0.10295 0.27638 -0.20468 0.28888 C -0.30642 0.30138 -0.62882 0.29791 -0.70295 0.29652 C -0.77708 0.29513 -0.65798 0.2831 -0.64913 0.27986 " pathEditMode="relative" ptsTypes="aaaaaaA">
                                      <p:cBhvr>
                                        <p:cTn id="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2917 -0.27152 C -0.02361 -0.27963 -0.01806 -0.28773 -0.0132 -0.26713 C -0.00834 -0.24652 -0.00365 -0.20602 -0.00052 -0.14815 C 0.0026 -0.09027 0.00295 0.04514 0.00538 0.08079 C 0.00781 0.11644 0.01024 0.06459 0.01371 0.06621 C 0.01718 0.06783 0.02187 0.09098 0.02639 0.09098 C 0.0309 0.09098 0.03576 0.06528 0.04062 0.06621 C 0.04548 0.06713 0.05156 0.09121 0.0559 0.09653 C 0.06024 0.10185 0.06493 0.09769 0.06684 0.09769 " pathEditMode="relative" ptsTypes="aaaaaaaaA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1" grpId="0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28208" y="4051087"/>
            <a:ext cx="8438639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And, it’s not just knowledge and information that goes away. When </a:t>
            </a:r>
            <a:r>
              <a:rPr lang="en-US" sz="2200" b="1" dirty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people leave, so do their networks</a:t>
            </a:r>
            <a:r>
              <a:rPr lang="en-US" sz="2200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.</a:t>
            </a:r>
          </a:p>
          <a:p>
            <a:endParaRPr lang="en-US" sz="2000" b="1" dirty="0">
              <a:solidFill>
                <a:srgbClr val="245B60"/>
              </a:solidFill>
              <a:latin typeface="Lucida Sans Unicode" pitchFamily="34" charset="0"/>
              <a:cs typeface="Lucida Sans Unicode" pitchFamily="34" charset="0"/>
            </a:endParaRPr>
          </a:p>
          <a:p>
            <a:r>
              <a:rPr lang="en-US" dirty="0" smtClean="0">
                <a:latin typeface="Lucida Sans Unicode" pitchFamily="34" charset="0"/>
                <a:cs typeface="Lucida Sans Unicode" pitchFamily="34" charset="0"/>
              </a:rPr>
              <a:t>The </a:t>
            </a:r>
            <a:r>
              <a:rPr lang="en-US" dirty="0">
                <a:latin typeface="Lucida Sans Unicode" pitchFamily="34" charset="0"/>
                <a:cs typeface="Lucida Sans Unicode" pitchFamily="34" charset="0"/>
              </a:rPr>
              <a:t>organization </a:t>
            </a:r>
            <a:r>
              <a:rPr lang="en-US" dirty="0" smtClean="0">
                <a:latin typeface="Lucida Sans Unicode" pitchFamily="34" charset="0"/>
                <a:cs typeface="Lucida Sans Unicode" pitchFamily="34" charset="0"/>
              </a:rPr>
              <a:t>will </a:t>
            </a:r>
            <a:r>
              <a:rPr lang="en-US" dirty="0">
                <a:latin typeface="Lucida Sans Unicode" pitchFamily="34" charset="0"/>
                <a:cs typeface="Lucida Sans Unicode" pitchFamily="34" charset="0"/>
              </a:rPr>
              <a:t>likely </a:t>
            </a:r>
            <a:r>
              <a:rPr lang="en-US" dirty="0" smtClean="0">
                <a:latin typeface="Lucida Sans Unicode" pitchFamily="34" charset="0"/>
                <a:cs typeface="Lucida Sans Unicode" pitchFamily="34" charset="0"/>
              </a:rPr>
              <a:t>lose </a:t>
            </a:r>
            <a:r>
              <a:rPr lang="en-US" dirty="0">
                <a:latin typeface="Lucida Sans Unicode" pitchFamily="34" charset="0"/>
                <a:cs typeface="Lucida Sans Unicode" pitchFamily="34" charset="0"/>
              </a:rPr>
              <a:t>its </a:t>
            </a:r>
            <a:r>
              <a:rPr lang="en-US" dirty="0" smtClean="0">
                <a:latin typeface="Lucida Sans Unicode" pitchFamily="34" charset="0"/>
                <a:cs typeface="Lucida Sans Unicode" pitchFamily="34" charset="0"/>
              </a:rPr>
              <a:t>connections with </a:t>
            </a:r>
            <a:r>
              <a:rPr lang="en-US" dirty="0">
                <a:latin typeface="Lucida Sans Unicode" pitchFamily="34" charset="0"/>
                <a:cs typeface="Lucida Sans Unicode" pitchFamily="34" charset="0"/>
              </a:rPr>
              <a:t>a unique, high value </a:t>
            </a:r>
            <a:r>
              <a:rPr lang="en-US" dirty="0" smtClean="0">
                <a:latin typeface="Lucida Sans Unicode" pitchFamily="34" charset="0"/>
                <a:cs typeface="Lucida Sans Unicode" pitchFamily="34" charset="0"/>
              </a:rPr>
              <a:t>network </a:t>
            </a:r>
            <a:r>
              <a:rPr lang="en-US" dirty="0">
                <a:latin typeface="Lucida Sans Unicode" pitchFamily="34" charset="0"/>
                <a:cs typeface="Lucida Sans Unicode" pitchFamily="34" charset="0"/>
              </a:rPr>
              <a:t>of </a:t>
            </a:r>
            <a:r>
              <a:rPr lang="en-US" dirty="0" smtClean="0">
                <a:latin typeface="Lucida Sans Unicode" pitchFamily="34" charset="0"/>
                <a:cs typeface="Lucida Sans Unicode" pitchFamily="34" charset="0"/>
              </a:rPr>
              <a:t>contacts, talent</a:t>
            </a:r>
            <a:r>
              <a:rPr lang="en-US" dirty="0">
                <a:latin typeface="Lucida Sans Unicode" pitchFamily="34" charset="0"/>
                <a:cs typeface="Lucida Sans Unicode" pitchFamily="34" charset="0"/>
              </a:rPr>
              <a:t>, </a:t>
            </a:r>
            <a:r>
              <a:rPr lang="en-US" dirty="0" smtClean="0">
                <a:latin typeface="Lucida Sans Unicode" pitchFamily="34" charset="0"/>
                <a:cs typeface="Lucida Sans Unicode" pitchFamily="34" charset="0"/>
              </a:rPr>
              <a:t>and resources. Without </a:t>
            </a:r>
            <a:r>
              <a:rPr lang="en-US" dirty="0">
                <a:latin typeface="Lucida Sans Unicode" pitchFamily="34" charset="0"/>
                <a:cs typeface="Lucida Sans Unicode" pitchFamily="34" charset="0"/>
              </a:rPr>
              <a:t>its </a:t>
            </a:r>
            <a:r>
              <a:rPr lang="en-US" dirty="0" smtClean="0">
                <a:latin typeface="Lucida Sans Unicode" pitchFamily="34" charset="0"/>
                <a:cs typeface="Lucida Sans Unicode" pitchFamily="34" charset="0"/>
              </a:rPr>
              <a:t>hub—the person leaving—a </a:t>
            </a:r>
            <a:r>
              <a:rPr lang="en-US" dirty="0">
                <a:latin typeface="Lucida Sans Unicode" pitchFamily="34" charset="0"/>
                <a:cs typeface="Lucida Sans Unicode" pitchFamily="34" charset="0"/>
              </a:rPr>
              <a:t>network </a:t>
            </a:r>
            <a:r>
              <a:rPr lang="en-US" dirty="0" smtClean="0">
                <a:latin typeface="Lucida Sans Unicode" pitchFamily="34" charset="0"/>
                <a:cs typeface="Lucida Sans Unicode" pitchFamily="34" charset="0"/>
              </a:rPr>
              <a:t>fractures </a:t>
            </a:r>
            <a:r>
              <a:rPr lang="en-US" dirty="0">
                <a:latin typeface="Lucida Sans Unicode" pitchFamily="34" charset="0"/>
                <a:cs typeface="Lucida Sans Unicode" pitchFamily="34" charset="0"/>
              </a:rPr>
              <a:t>or dissolves. </a:t>
            </a:r>
            <a: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/>
            </a:r>
            <a:b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</a:br>
            <a:endParaRPr lang="en-US" dirty="0">
              <a:solidFill>
                <a:srgbClr val="404040"/>
              </a:solidFill>
            </a:endParaRPr>
          </a:p>
        </p:txBody>
      </p:sp>
      <p:pic>
        <p:nvPicPr>
          <p:cNvPr id="3" name="Picture 2" descr="person1.wm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731" y="160204"/>
            <a:ext cx="2260600" cy="3517900"/>
          </a:xfrm>
          <a:prstGeom prst="rect">
            <a:avLst/>
          </a:prstGeom>
        </p:spPr>
      </p:pic>
      <p:pic>
        <p:nvPicPr>
          <p:cNvPr id="5" name="Picture 4" descr="person2.wm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636" y="329537"/>
            <a:ext cx="2260600" cy="3517900"/>
          </a:xfrm>
          <a:prstGeom prst="rect">
            <a:avLst/>
          </a:prstGeom>
        </p:spPr>
      </p:pic>
      <p:pic>
        <p:nvPicPr>
          <p:cNvPr id="6" name="Picture 5" descr="person3.wm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6" y="237174"/>
            <a:ext cx="2260600" cy="3517900"/>
          </a:xfrm>
          <a:prstGeom prst="rect">
            <a:avLst/>
          </a:prstGeom>
        </p:spPr>
      </p:pic>
      <p:pic>
        <p:nvPicPr>
          <p:cNvPr id="8" name="Picture 7" descr="person4.wm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300" y="329537"/>
            <a:ext cx="2260600" cy="3517900"/>
          </a:xfrm>
          <a:prstGeom prst="rect">
            <a:avLst/>
          </a:prstGeom>
        </p:spPr>
      </p:pic>
      <p:pic>
        <p:nvPicPr>
          <p:cNvPr id="10" name="Picture 9" descr="person5.wm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2973" y="329537"/>
            <a:ext cx="2260600" cy="3517900"/>
          </a:xfrm>
          <a:prstGeom prst="rect">
            <a:avLst/>
          </a:prstGeom>
        </p:spPr>
      </p:pic>
      <p:pic>
        <p:nvPicPr>
          <p:cNvPr id="11" name="Picture 10" descr="person6.wm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275" y="329537"/>
            <a:ext cx="2260600" cy="3517900"/>
          </a:xfrm>
          <a:prstGeom prst="rect">
            <a:avLst/>
          </a:prstGeom>
        </p:spPr>
      </p:pic>
      <p:pic>
        <p:nvPicPr>
          <p:cNvPr id="12" name="Picture 11" descr="PERSON7.wm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412" y="237174"/>
            <a:ext cx="2572312" cy="3610263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388661" y="408733"/>
            <a:ext cx="7947889" cy="3078117"/>
            <a:chOff x="388661" y="408733"/>
            <a:chExt cx="7947889" cy="3078117"/>
          </a:xfrm>
        </p:grpSpPr>
        <p:sp>
          <p:nvSpPr>
            <p:cNvPr id="30" name="Oval 29"/>
            <p:cNvSpPr/>
            <p:nvPr/>
          </p:nvSpPr>
          <p:spPr>
            <a:xfrm>
              <a:off x="1685637" y="3301147"/>
              <a:ext cx="174794" cy="185703"/>
            </a:xfrm>
            <a:prstGeom prst="ellipse">
              <a:avLst/>
            </a:prstGeom>
            <a:solidFill>
              <a:srgbClr val="B1071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Oval 33"/>
            <p:cNvSpPr/>
            <p:nvPr/>
          </p:nvSpPr>
          <p:spPr>
            <a:xfrm>
              <a:off x="2487275" y="586709"/>
              <a:ext cx="174794" cy="185703"/>
            </a:xfrm>
            <a:prstGeom prst="ellipse">
              <a:avLst/>
            </a:prstGeom>
            <a:solidFill>
              <a:srgbClr val="EF3D2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4" name="Oval 43"/>
            <p:cNvSpPr/>
            <p:nvPr/>
          </p:nvSpPr>
          <p:spPr>
            <a:xfrm>
              <a:off x="388661" y="1922268"/>
              <a:ext cx="174794" cy="185703"/>
            </a:xfrm>
            <a:prstGeom prst="ellipse">
              <a:avLst/>
            </a:prstGeom>
            <a:solidFill>
              <a:srgbClr val="2C323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Oval 46"/>
            <p:cNvSpPr/>
            <p:nvPr/>
          </p:nvSpPr>
          <p:spPr>
            <a:xfrm>
              <a:off x="4660478" y="2318528"/>
              <a:ext cx="174794" cy="185703"/>
            </a:xfrm>
            <a:prstGeom prst="ellipse">
              <a:avLst/>
            </a:prstGeom>
            <a:solidFill>
              <a:srgbClr val="245B6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Oval 49"/>
            <p:cNvSpPr/>
            <p:nvPr/>
          </p:nvSpPr>
          <p:spPr>
            <a:xfrm>
              <a:off x="8161756" y="408733"/>
              <a:ext cx="174794" cy="185703"/>
            </a:xfrm>
            <a:prstGeom prst="ellipse">
              <a:avLst/>
            </a:prstGeom>
            <a:solidFill>
              <a:srgbClr val="245B6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67341" y="336783"/>
            <a:ext cx="8199506" cy="3356671"/>
            <a:chOff x="563455" y="315882"/>
            <a:chExt cx="8199506" cy="3356671"/>
          </a:xfrm>
        </p:grpSpPr>
        <p:sp>
          <p:nvSpPr>
            <p:cNvPr id="43" name="Oval 42"/>
            <p:cNvSpPr/>
            <p:nvPr/>
          </p:nvSpPr>
          <p:spPr>
            <a:xfrm>
              <a:off x="4573081" y="1451777"/>
              <a:ext cx="174794" cy="185703"/>
            </a:xfrm>
            <a:prstGeom prst="ellipse">
              <a:avLst/>
            </a:prstGeom>
            <a:solidFill>
              <a:srgbClr val="16111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Oval 44"/>
            <p:cNvSpPr/>
            <p:nvPr/>
          </p:nvSpPr>
          <p:spPr>
            <a:xfrm>
              <a:off x="1362364" y="315882"/>
              <a:ext cx="174794" cy="185703"/>
            </a:xfrm>
            <a:prstGeom prst="ellipse">
              <a:avLst/>
            </a:prstGeom>
            <a:solidFill>
              <a:srgbClr val="B1071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Oval 45"/>
            <p:cNvSpPr/>
            <p:nvPr/>
          </p:nvSpPr>
          <p:spPr>
            <a:xfrm>
              <a:off x="1274967" y="1266074"/>
              <a:ext cx="174794" cy="185703"/>
            </a:xfrm>
            <a:prstGeom prst="ellipse">
              <a:avLst/>
            </a:prstGeom>
            <a:solidFill>
              <a:srgbClr val="EF3D2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Oval 47"/>
            <p:cNvSpPr/>
            <p:nvPr/>
          </p:nvSpPr>
          <p:spPr>
            <a:xfrm>
              <a:off x="6594327" y="2411379"/>
              <a:ext cx="174794" cy="185703"/>
            </a:xfrm>
            <a:prstGeom prst="ellipse">
              <a:avLst/>
            </a:prstGeom>
            <a:solidFill>
              <a:srgbClr val="A38A7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Oval 51"/>
            <p:cNvSpPr/>
            <p:nvPr/>
          </p:nvSpPr>
          <p:spPr>
            <a:xfrm>
              <a:off x="563455" y="3015238"/>
              <a:ext cx="174794" cy="185703"/>
            </a:xfrm>
            <a:prstGeom prst="ellipse">
              <a:avLst/>
            </a:prstGeom>
            <a:solidFill>
              <a:srgbClr val="245B6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Oval 52"/>
            <p:cNvSpPr/>
            <p:nvPr/>
          </p:nvSpPr>
          <p:spPr>
            <a:xfrm>
              <a:off x="8588167" y="3486850"/>
              <a:ext cx="174794" cy="185703"/>
            </a:xfrm>
            <a:prstGeom prst="ellipse">
              <a:avLst/>
            </a:prstGeom>
            <a:solidFill>
              <a:srgbClr val="16111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2312481" y="315882"/>
            <a:ext cx="6247629" cy="2885059"/>
            <a:chOff x="2312481" y="315882"/>
            <a:chExt cx="6247629" cy="2885059"/>
          </a:xfrm>
        </p:grpSpPr>
        <p:sp>
          <p:nvSpPr>
            <p:cNvPr id="40" name="Oval 39"/>
            <p:cNvSpPr/>
            <p:nvPr/>
          </p:nvSpPr>
          <p:spPr>
            <a:xfrm>
              <a:off x="5994785" y="315882"/>
              <a:ext cx="174794" cy="185703"/>
            </a:xfrm>
            <a:prstGeom prst="ellipse">
              <a:avLst/>
            </a:prstGeom>
            <a:solidFill>
              <a:srgbClr val="A38A7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Oval 40"/>
            <p:cNvSpPr/>
            <p:nvPr/>
          </p:nvSpPr>
          <p:spPr>
            <a:xfrm>
              <a:off x="5252301" y="586709"/>
              <a:ext cx="174794" cy="185703"/>
            </a:xfrm>
            <a:prstGeom prst="ellipse">
              <a:avLst/>
            </a:prstGeom>
            <a:solidFill>
              <a:srgbClr val="245B6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2" name="Oval 41"/>
            <p:cNvSpPr/>
            <p:nvPr/>
          </p:nvSpPr>
          <p:spPr>
            <a:xfrm>
              <a:off x="3906176" y="3015238"/>
              <a:ext cx="174794" cy="185703"/>
            </a:xfrm>
            <a:prstGeom prst="ellipse">
              <a:avLst/>
            </a:prstGeom>
            <a:solidFill>
              <a:srgbClr val="2C323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Oval 48"/>
            <p:cNvSpPr/>
            <p:nvPr/>
          </p:nvSpPr>
          <p:spPr>
            <a:xfrm>
              <a:off x="7368968" y="2411379"/>
              <a:ext cx="174794" cy="185703"/>
            </a:xfrm>
            <a:prstGeom prst="ellipse">
              <a:avLst/>
            </a:prstGeom>
            <a:solidFill>
              <a:srgbClr val="245B6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Oval 50"/>
            <p:cNvSpPr/>
            <p:nvPr/>
          </p:nvSpPr>
          <p:spPr>
            <a:xfrm>
              <a:off x="3213026" y="2318528"/>
              <a:ext cx="174794" cy="185703"/>
            </a:xfrm>
            <a:prstGeom prst="ellipse">
              <a:avLst/>
            </a:prstGeom>
            <a:solidFill>
              <a:srgbClr val="EF3D2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Oval 53"/>
            <p:cNvSpPr/>
            <p:nvPr/>
          </p:nvSpPr>
          <p:spPr>
            <a:xfrm>
              <a:off x="7281571" y="1544628"/>
              <a:ext cx="174794" cy="185703"/>
            </a:xfrm>
            <a:prstGeom prst="ellipse">
              <a:avLst/>
            </a:prstGeom>
            <a:solidFill>
              <a:srgbClr val="EF3D2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Oval 54"/>
            <p:cNvSpPr/>
            <p:nvPr/>
          </p:nvSpPr>
          <p:spPr>
            <a:xfrm>
              <a:off x="8385316" y="1829416"/>
              <a:ext cx="174794" cy="185703"/>
            </a:xfrm>
            <a:prstGeom prst="ellipse">
              <a:avLst/>
            </a:prstGeom>
            <a:solidFill>
              <a:srgbClr val="B1071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Oval 55"/>
            <p:cNvSpPr/>
            <p:nvPr/>
          </p:nvSpPr>
          <p:spPr>
            <a:xfrm>
              <a:off x="2312481" y="2015119"/>
              <a:ext cx="174794" cy="185703"/>
            </a:xfrm>
            <a:prstGeom prst="ellipse">
              <a:avLst/>
            </a:prstGeom>
            <a:solidFill>
              <a:srgbClr val="245B6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Oval 56"/>
            <p:cNvSpPr/>
            <p:nvPr/>
          </p:nvSpPr>
          <p:spPr>
            <a:xfrm>
              <a:off x="6234783" y="2262186"/>
              <a:ext cx="174794" cy="185703"/>
            </a:xfrm>
            <a:prstGeom prst="ellipse">
              <a:avLst/>
            </a:prstGeom>
            <a:solidFill>
              <a:srgbClr val="EF3D2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Oval 57"/>
            <p:cNvSpPr/>
            <p:nvPr/>
          </p:nvSpPr>
          <p:spPr>
            <a:xfrm>
              <a:off x="5427095" y="1419015"/>
              <a:ext cx="174794" cy="185703"/>
            </a:xfrm>
            <a:prstGeom prst="ellipse">
              <a:avLst/>
            </a:prstGeom>
            <a:solidFill>
              <a:srgbClr val="B1071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696089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apezoid 1"/>
          <p:cNvSpPr/>
          <p:nvPr/>
        </p:nvSpPr>
        <p:spPr>
          <a:xfrm>
            <a:off x="429808" y="2566423"/>
            <a:ext cx="8337039" cy="541713"/>
          </a:xfrm>
          <a:prstGeom prst="trapezoid">
            <a:avLst/>
          </a:prstGeom>
          <a:solidFill>
            <a:srgbClr val="A38A7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328208" y="3031174"/>
            <a:ext cx="8438639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Lucida Sans Unicode" pitchFamily="34" charset="0"/>
                <a:cs typeface="Lucida Sans Unicode" pitchFamily="34" charset="0"/>
              </a:rPr>
              <a:t/>
            </a:r>
            <a:br>
              <a:rPr lang="en-US" sz="1600" dirty="0">
                <a:latin typeface="Lucida Sans Unicode" pitchFamily="34" charset="0"/>
                <a:cs typeface="Lucida Sans Unicode" pitchFamily="34" charset="0"/>
              </a:rPr>
            </a:br>
            <a:r>
              <a:rPr lang="en-US" sz="1600" dirty="0">
                <a:latin typeface="Lucida Sans Unicode" pitchFamily="34" charset="0"/>
                <a:cs typeface="Lucida Sans Unicode" pitchFamily="34" charset="0"/>
              </a:rPr>
              <a:t/>
            </a:r>
            <a:br>
              <a:rPr lang="en-US" sz="1600" dirty="0">
                <a:latin typeface="Lucida Sans Unicode" pitchFamily="34" charset="0"/>
                <a:cs typeface="Lucida Sans Unicode" pitchFamily="34" charset="0"/>
              </a:rPr>
            </a:br>
            <a:endParaRPr lang="en-US" b="1" dirty="0" smtClean="0">
              <a:solidFill>
                <a:srgbClr val="245B60"/>
              </a:solidFill>
              <a:latin typeface="Lucida Sans Unicode" pitchFamily="34" charset="0"/>
              <a:cs typeface="Lucida Sans Unicode" pitchFamily="34" charset="0"/>
            </a:endParaRPr>
          </a:p>
          <a:p>
            <a:endParaRPr lang="en-US" dirty="0" smtClean="0">
              <a:latin typeface="Lucida Sans Unicode" pitchFamily="34" charset="0"/>
              <a:cs typeface="Lucida Sans Unicode" pitchFamily="34" charset="0"/>
            </a:endParaRPr>
          </a:p>
          <a:p>
            <a:r>
              <a:rPr lang="en-US" dirty="0">
                <a:latin typeface="Lucida Sans Unicode" pitchFamily="34" charset="0"/>
                <a:cs typeface="Lucida Sans Unicode" pitchFamily="34" charset="0"/>
              </a:rPr>
              <a:t/>
            </a:r>
            <a:br>
              <a:rPr lang="en-US" dirty="0">
                <a:latin typeface="Lucida Sans Unicode" pitchFamily="34" charset="0"/>
                <a:cs typeface="Lucida Sans Unicode" pitchFamily="34" charset="0"/>
              </a:rPr>
            </a:br>
            <a:r>
              <a:rPr lang="en-US" dirty="0">
                <a:latin typeface="Lucida Sans Unicode" pitchFamily="34" charset="0"/>
                <a:cs typeface="Lucida Sans Unicode" pitchFamily="34" charset="0"/>
              </a:rPr>
              <a:t/>
            </a:r>
            <a:br>
              <a:rPr lang="en-US" dirty="0">
                <a:latin typeface="Lucida Sans Unicode" pitchFamily="34" charset="0"/>
                <a:cs typeface="Lucida Sans Unicode" pitchFamily="34" charset="0"/>
              </a:rPr>
            </a:br>
            <a:endParaRPr lang="en-US" dirty="0" smtClean="0">
              <a:latin typeface="Lucida Sans Unicode" pitchFamily="34" charset="0"/>
              <a:cs typeface="Lucida Sans Unicode" pitchFamily="34" charset="0"/>
            </a:endParaRPr>
          </a:p>
          <a:p>
            <a: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/>
            </a:r>
            <a:br>
              <a:rPr lang="en-US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</a:br>
            <a:endParaRPr lang="en-US" dirty="0">
              <a:solidFill>
                <a:srgbClr val="404040"/>
              </a:solidFill>
            </a:endParaRPr>
          </a:p>
        </p:txBody>
      </p:sp>
      <p:pic>
        <p:nvPicPr>
          <p:cNvPr id="7" name="Picture 6" descr="buckets.wm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31" y="1916135"/>
            <a:ext cx="8027939" cy="1061699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846904" y="-278555"/>
            <a:ext cx="174794" cy="185703"/>
          </a:xfrm>
          <a:prstGeom prst="ellipse">
            <a:avLst/>
          </a:prstGeom>
          <a:solidFill>
            <a:srgbClr val="B107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8092483" y="-271346"/>
            <a:ext cx="174794" cy="185703"/>
          </a:xfrm>
          <a:prstGeom prst="ellipse">
            <a:avLst/>
          </a:prstGeom>
          <a:solidFill>
            <a:srgbClr val="EF3D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5115992" y="-222522"/>
            <a:ext cx="174794" cy="185703"/>
          </a:xfrm>
          <a:prstGeom prst="ellipse">
            <a:avLst/>
          </a:prstGeom>
          <a:solidFill>
            <a:srgbClr val="A38A7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2237325" y="-278555"/>
            <a:ext cx="174794" cy="185703"/>
          </a:xfrm>
          <a:prstGeom prst="ellipse">
            <a:avLst/>
          </a:prstGeom>
          <a:solidFill>
            <a:srgbClr val="245B6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6655879" y="-257877"/>
            <a:ext cx="174794" cy="185703"/>
          </a:xfrm>
          <a:prstGeom prst="ellipse">
            <a:avLst/>
          </a:prstGeom>
          <a:solidFill>
            <a:srgbClr val="2C323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3740965" y="-257877"/>
            <a:ext cx="174794" cy="185703"/>
          </a:xfrm>
          <a:prstGeom prst="ellipse">
            <a:avLst/>
          </a:prstGeom>
          <a:solidFill>
            <a:srgbClr val="1611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694268" y="3768310"/>
            <a:ext cx="789170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Surprise! It’s not only the “big stuff” that’s worth capturing. </a:t>
            </a:r>
          </a:p>
          <a:p>
            <a:endParaRPr lang="en-US" sz="1600" dirty="0" smtClean="0">
              <a:latin typeface="Lucida Sans Unicode" pitchFamily="34" charset="0"/>
              <a:cs typeface="Lucida Sans Unicode" pitchFamily="34" charset="0"/>
            </a:endParaRPr>
          </a:p>
          <a:p>
            <a:r>
              <a:rPr lang="en-US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Good information, insights and </a:t>
            </a:r>
            <a:r>
              <a:rPr lang="en-US" b="1" i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knowledge</a:t>
            </a:r>
            <a:r>
              <a:rPr lang="en-US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 can be transferred in smaller chunks, knowledge dots, information bullets, pivot points, tipping points and best tips. </a:t>
            </a:r>
          </a:p>
          <a:p>
            <a:endParaRPr lang="en-US" dirty="0" smtClean="0">
              <a:latin typeface="Lucida Sans Unicode" pitchFamily="34" charset="0"/>
              <a:cs typeface="Lucida Sans Unicode" pitchFamily="34" charset="0"/>
            </a:endParaRPr>
          </a:p>
          <a:p>
            <a:r>
              <a:rPr lang="en-US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Are the dots worth Collecting? Organizing? Connecting?  </a:t>
            </a:r>
            <a:endParaRPr lang="en-US" b="1" smtClean="0">
              <a:solidFill>
                <a:srgbClr val="245B60"/>
              </a:solidFill>
              <a:latin typeface="Lucida Sans Unicode" pitchFamily="34" charset="0"/>
              <a:cs typeface="Lucida Sans Unicode" pitchFamily="34" charset="0"/>
            </a:endParaRPr>
          </a:p>
          <a:p>
            <a:r>
              <a:rPr lang="en-US" b="1" smtClean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Most </a:t>
            </a:r>
            <a:r>
              <a:rPr lang="en-US" b="1" dirty="0" smtClean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definitely! </a:t>
            </a:r>
            <a:endParaRPr lang="en-US" dirty="0" smtClean="0">
              <a:solidFill>
                <a:srgbClr val="245B60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29808" y="3213496"/>
            <a:ext cx="8299853" cy="427809"/>
            <a:chOff x="429942" y="3161476"/>
            <a:chExt cx="8299853" cy="427809"/>
          </a:xfrm>
        </p:grpSpPr>
        <p:sp>
          <p:nvSpPr>
            <p:cNvPr id="4" name="TextBox 3"/>
            <p:cNvSpPr txBox="1"/>
            <p:nvPr/>
          </p:nvSpPr>
          <p:spPr>
            <a:xfrm>
              <a:off x="429942" y="3161476"/>
              <a:ext cx="1183512" cy="427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200" b="1" dirty="0" smtClean="0">
                  <a:solidFill>
                    <a:srgbClr val="B1071E"/>
                  </a:solidFill>
                  <a:latin typeface="Lucida Sans Unicode"/>
                  <a:cs typeface="Lucida Sans Unicode"/>
                </a:rPr>
                <a:t>CUSTOMER</a:t>
              </a:r>
            </a:p>
            <a:p>
              <a:pPr algn="ctr">
                <a:lnSpc>
                  <a:spcPct val="90000"/>
                </a:lnSpc>
              </a:pPr>
              <a:r>
                <a:rPr lang="en-US" sz="1200" b="1" dirty="0" smtClean="0">
                  <a:solidFill>
                    <a:srgbClr val="B1071E"/>
                  </a:solidFill>
                  <a:latin typeface="Lucida Sans Unicode"/>
                  <a:cs typeface="Lucida Sans Unicode"/>
                </a:rPr>
                <a:t>PREFERENCES</a:t>
              </a:r>
              <a:endParaRPr lang="en-US" sz="1200" b="1" dirty="0">
                <a:solidFill>
                  <a:srgbClr val="B1071E"/>
                </a:solidFill>
                <a:latin typeface="Lucida Sans Unicode"/>
                <a:cs typeface="Lucida Sans Unicode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868718" y="3161476"/>
              <a:ext cx="108680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200" b="1" dirty="0" smtClean="0">
                  <a:solidFill>
                    <a:srgbClr val="B1071E"/>
                  </a:solidFill>
                  <a:latin typeface="Lucida Sans Unicode"/>
                  <a:cs typeface="Lucida Sans Unicode"/>
                </a:rPr>
                <a:t>BEST TOOLS</a:t>
              </a:r>
              <a:endParaRPr lang="en-US" sz="1200" b="1" dirty="0">
                <a:solidFill>
                  <a:srgbClr val="B1071E"/>
                </a:solidFill>
                <a:latin typeface="Lucida Sans Unicode"/>
                <a:cs typeface="Lucida Sans Unicode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311049" y="3161476"/>
              <a:ext cx="100850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200" b="1" dirty="0" smtClean="0">
                  <a:solidFill>
                    <a:srgbClr val="B1071E"/>
                  </a:solidFill>
                  <a:latin typeface="Lucida Sans Unicode"/>
                  <a:cs typeface="Lucida Sans Unicode"/>
                </a:rPr>
                <a:t>PROCESSES</a:t>
              </a:r>
              <a:endParaRPr lang="en-US" sz="1200" b="1" dirty="0">
                <a:solidFill>
                  <a:srgbClr val="B1071E"/>
                </a:solidFill>
                <a:latin typeface="Lucida Sans Unicode"/>
                <a:cs typeface="Lucida Sans Unicode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770415" y="3161476"/>
              <a:ext cx="1040745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200" b="1" dirty="0" smtClean="0">
                  <a:solidFill>
                    <a:srgbClr val="B1071E"/>
                  </a:solidFill>
                  <a:latin typeface="Lucida Sans Unicode"/>
                  <a:cs typeface="Lucida Sans Unicode"/>
                </a:rPr>
                <a:t>SCHEDULES</a:t>
              </a:r>
              <a:endParaRPr lang="en-US" sz="1200" b="1" dirty="0">
                <a:solidFill>
                  <a:srgbClr val="B1071E"/>
                </a:solidFill>
                <a:latin typeface="Lucida Sans Unicode"/>
                <a:cs typeface="Lucida Sans Unicode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316559" y="3161476"/>
              <a:ext cx="825867" cy="427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200" b="1" dirty="0" smtClean="0">
                  <a:solidFill>
                    <a:srgbClr val="B1071E"/>
                  </a:solidFill>
                  <a:latin typeface="Lucida Sans Unicode"/>
                  <a:cs typeface="Lucida Sans Unicode"/>
                </a:rPr>
                <a:t>PROJECT </a:t>
              </a:r>
            </a:p>
            <a:p>
              <a:pPr algn="ctr">
                <a:lnSpc>
                  <a:spcPct val="90000"/>
                </a:lnSpc>
              </a:pPr>
              <a:r>
                <a:rPr lang="en-US" sz="1200" b="1" dirty="0" smtClean="0">
                  <a:solidFill>
                    <a:srgbClr val="B1071E"/>
                  </a:solidFill>
                  <a:latin typeface="Lucida Sans Unicode"/>
                  <a:cs typeface="Lucida Sans Unicode"/>
                </a:rPr>
                <a:t>NOTES</a:t>
              </a:r>
              <a:endParaRPr lang="en-US" sz="1200" b="1" dirty="0">
                <a:solidFill>
                  <a:srgbClr val="B1071E"/>
                </a:solidFill>
                <a:latin typeface="Lucida Sans Unicode"/>
                <a:cs typeface="Lucida Sans Unicode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7587385" y="3161476"/>
              <a:ext cx="1142410" cy="427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200" b="1" dirty="0" smtClean="0">
                  <a:solidFill>
                    <a:srgbClr val="B1071E"/>
                  </a:solidFill>
                  <a:latin typeface="Lucida Sans Unicode"/>
                  <a:cs typeface="Lucida Sans Unicode"/>
                </a:rPr>
                <a:t>KEY </a:t>
              </a:r>
            </a:p>
            <a:p>
              <a:pPr algn="ctr">
                <a:lnSpc>
                  <a:spcPct val="90000"/>
                </a:lnSpc>
              </a:pPr>
              <a:r>
                <a:rPr lang="en-US" sz="1200" b="1" dirty="0" smtClean="0">
                  <a:solidFill>
                    <a:srgbClr val="B1071E"/>
                  </a:solidFill>
                  <a:latin typeface="Lucida Sans Unicode"/>
                  <a:cs typeface="Lucida Sans Unicode"/>
                </a:rPr>
                <a:t>DOCUMENTS</a:t>
              </a:r>
              <a:endParaRPr lang="en-US" sz="1200" b="1" dirty="0">
                <a:solidFill>
                  <a:srgbClr val="B1071E"/>
                </a:solidFill>
                <a:latin typeface="Lucida Sans Unicode"/>
                <a:cs typeface="Lucida Sans Unicode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45363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5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-3.33333E-6 C 0.00348 0.00695 0.00487 0.01482 0.00851 0.0213 C 0.01164 0.0507 0.00713 0.0713 0.00174 0.09861 C 0.0007 0.10394 0.00035 0.10926 -0.00086 0.11435 C -0.00173 0.12338 -0.00277 0.13264 -0.00503 0.14121 C -0.00676 0.15648 -0.0078 0.17153 -0.00155 0.18519 C 5.83333E-6 0.19259 0.00226 0.20139 0.00504 0.2088 C 0.00626 0.21227 0.00765 0.22107 0.00765 0.22107 C 0.00817 0.24792 0.00973 0.27199 0.01181 0.29838 C 0.01147 0.30371 0.01129 0.30903 0.01095 0.31412 C 0.01077 0.31551 0.01008 0.31991 0.01008 0.31852 C 0.01008 0.31111 0.01164 0.29884 0.01772 0.2963 C 0.02136 0.30371 0.01858 0.2963 0.01858 0.31204 C 0.01858 0.31296 0.0191 0.30972 0.01945 0.30857 C 0.02119 0.30278 0.01997 0.30486 0.02362 0.30185 C 0.0323 0.30509 0.01997 0.31644 0.03039 0.31296 C 0.03456 0.30903 0.03386 0.31204 0.03542 0.31759 C 0.03716 0.33171 0.03386 0.31945 0.04046 0.32523 C 0.04237 0.32685 0.04046 0.33218 0.0422 0.33449 C 0.04289 0.33519 0.04428 0.33449 0.04549 0.33449 L 0.04376 0.34097 " pathEditMode="relative" ptsTypes="fffffffffffffffffff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repeatCount="500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-3.33333E-6 C 0.00225 0.00903 0.00139 0.0044 0.0026 0.01389 C 0.00191 0.03658 0.00416 0.05162 -0.00747 0.06736 C -0.00955 0.07546 -0.01476 0.0831 -0.01771 0.09097 C -0.02066 0.10926 -0.01511 0.11273 -0.01007 0.12685 C -0.00677 0.13634 -0.00539 0.14792 -0.00417 0.15833 C -0.00382 0.17871 -0.00243 0.19468 -0.00417 0.21435 C -0.00486 0.22153 -0.00643 0.2294 -0.00747 0.23681 C -0.00816 0.24051 -0.0092 0.24815 -0.0092 0.24815 C -0.00886 0.26759 -0.01025 0.29954 -0.00591 0.32107 C -0.00521 0.32894 -0.00486 0.33681 -0.0033 0.34468 C -0.00417 0.33333 -0.00556 0.32199 -0.00087 0.31204 C 0.00399 0.31621 0.00434 0.32477 0.00764 0.33125 C 0.00833 0.31158 0.00885 0.30255 0.01441 0.28634 C 0.01684 0.27871 0.01614 0.27477 0.02274 0.27176 C 0.02986 0.27408 0.02673 0.28357 0.02621 0.29306 C 0.02569 0.30139 0.02465 0.3088 0.02274 0.31667 C 0.02257 0.3169 0.01961 0.32732 0.02031 0.32778 C 0.02083 0.32801 0.02639 0.31806 0.02691 0.31759 C 0.03159 0.31968 0.02968 0.32546 0.03125 0.33125 C 0.03298 0.32708 0.03455 0.32431 0.03715 0.32107 C 0.04236 0.32338 0.03854 0.33079 0.04218 0.33565 C 0.04097 0.34097 0.04236 0.34005 0.03871 0.34005 " pathEditMode="relative" ptsTypes="ffffffffffffffffffffffA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repeatCount="5000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035 -0.00093 C 0.00174 0.00787 0 0.0162 -0.00295 0.02384 C -0.00382 0.02847 -0.00538 0.0324 -0.00625 0.03727 C -0.00868 0.04907 -0.01076 0.06111 -0.01302 0.07315 C -0.01615 0.10463 -0.01997 0.13657 -0.02569 0.16759 C -0.02674 0.17916 -0.02795 0.1919 -0.02483 0.20347 C -0.0224 0.21296 -0.01649 0.22014 -0.01302 0.22916 C -0.00903 0.23981 -0.00608 0.24838 -0.00469 0.26065 C -0.00451 0.28148 -0.01476 0.31528 0.00382 0.32361 C 0.0059 0.31458 -0.00104 0.29444 0.00799 0.29884 C 0.00972 0.3081 0.01007 0.31759 0.01215 0.32685 C 0.0158 0.32338 0.01597 0.31852 0.02066 0.31666 C 0.02292 0.32129 0.02257 0.32592 0.02396 0.33125 C 0.02483 0.32361 0.025 0.32153 0.03073 0.32361 C 0.03142 0.325 0.03316 0.33125 0.03403 0.33125 L 0.0283 0.34259 " pathEditMode="relative" ptsTypes="ffffffffffffffAA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repeatCount="500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6 -0.00023 C -0.00209 0.00972 0.00121 0.02106 0.00243 0.03102 C 0.00156 0.04097 0.00087 0.05116 -0.00261 0.06019 C -0.00347 0.06435 -0.00452 0.06829 -0.00521 0.07269 C -0.00521 0.07338 -0.00434 0.08032 -0.00347 0.08171 C -0.00174 0.08519 0.00191 0.08704 0.00416 0.09051 C 0.00625 0.09352 0.00729 0.09745 0.00833 0.10185 C 0.00798 0.10694 0.00798 0.11227 0.00746 0.11759 C 0.00573 0.13426 -0.00226 0.15069 -0.00434 0.16806 C -0.00417 0.17593 -0.00417 0.1838 -0.00347 0.19167 C -0.00295 0.19838 -0.00035 0.20579 0.00069 0.21296 C 0.00017 0.22593 -0.00052 0.23773 -0.00347 0.25 C -0.00486 0.26181 -0.00434 0.275 2.77778E-6 0.28588 C 0.00121 0.29606 0.00399 0.30602 0.0059 0.3162 C 0.00764 0.31204 0.00781 0.30972 0.01093 0.30718 C 0.01232 0.31019 0.01423 0.31736 0.01423 0.31736 C 0.01805 0.31551 0.02014 0.31134 0.0243 0.30949 C 0.02691 0.31435 0.02639 0.31921 0.03021 0.32292 C 0.03333 0.32176 0.03541 0.31944 0.03871 0.31852 C 0.0467 0.31991 0.04791 0.32338 0.04791 0.33403 C 0.03142 0.32708 0.03576 0.32199 0.03107 0.32847 " pathEditMode="relative" ptsTypes="ffffffffffffffffffffA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repeatCount="5000" accel="50000" decel="5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3.61111E-6 -6.2963E-6 C -0.00122 0.0111 -0.00174 0.02175 0.00173 0.0324 C 0.00364 0.0456 0.00555 0.05624 0.01007 0.06851 C 0.01163 0.07291 0.01354 0.0831 0.01354 0.0831 C 0.01267 0.09398 0.01024 0.0986 0.0085 0.10879 C 0.00781 0.11249 0.00677 0.12013 0.00677 0.12013 C 0.00781 0.1493 0.00711 0.13425 0.0118 0.15138 C 0.01024 0.15925 0.00764 0.16041 0.00503 0.16712 C 0.0033 0.17083 0.0026 0.17453 0.00086 0.17847 C 0.00121 0.18749 0.00052 0.19305 0.00347 0.20092 C 0.00451 0.20393 0.00607 0.20671 0.00677 0.20995 C 0.00729 0.21273 0.0085 0.21874 0.0085 0.21874 C 0.00816 0.22499 0.00885 0.23703 0.00503 0.24351 C 0.00312 0.24652 -0.00087 0.25254 -0.00087 0.25254 C -0.00243 0.25948 -0.00365 0.26921 0.00086 0.27499 C 0.00659 0.28217 0.00017 0.27083 0.0059 0.28055 C 0.00711 0.28263 0.00937 0.28726 0.00937 0.28726 C 0.00781 0.29837 0.00243 0.30161 -0.00157 0.31087 C -0.00261 0.30462 -0.00382 0.29953 -0.00834 0.29745 C -0.00903 0.29837 -0.0099 0.2993 -0.01007 0.30069 C -0.01077 0.30277 -0.01007 0.30532 -0.01094 0.3074 C -0.01146 0.30833 -0.01164 0.30509 -0.01181 0.30416 C -0.01216 0.303 -0.01216 0.30161 -0.0125 0.30069 C -0.01493 0.29467 -0.0165 0.29235 -0.02101 0.29073 C -0.02309 0.29097 -0.02518 0.2905 -0.02691 0.29166 C -0.03334 0.2949 -0.02795 0.30902 -0.02518 0.31411 C -0.02379 0.3236 -0.02518 0.32036 -0.02934 0.31643 C -0.03855 0.31874 -0.03438 0.32384 -0.03698 0.33448 C -0.03611 0.33958 -0.03473 0.33981 -0.03195 0.34351 L -0.01181 0.33333 " pathEditMode="relative" ptsTypes="ffffffffffffffffffffffffffffAA">
                                      <p:cBhvr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repeatCount="5000" accel="50000" decel="50000" fill="hold" grpId="0" nodeType="withEffect">
                                  <p:stCondLst>
                                    <p:cond delay="40"/>
                                  </p:stCondLst>
                                  <p:childTnLst>
                                    <p:animMotion origin="layout" path="M 5.55556E-7 5.92593E-6 C -0.00209 0.00927 0.00364 0.01621 0.00677 0.02362 C 0.01041 0.04353 -0.00625 0.05927 -0.01094 0.07732 C -0.01268 0.09306 -0.01042 0.10626 -0.0033 0.11899 C -0.00104 0.13404 -0.00104 0.12917 -0.00243 0.14816 C -0.00295 0.15232 -0.00521 0.15649 -0.0066 0.16042 C -0.0092 0.16714 -0.01077 0.17455 -0.0125 0.18172 C -0.01406 0.19353 -0.01337 0.20556 -0.01163 0.2176 C -0.01094 0.22292 -0.01111 0.22339 -0.01007 0.22894 C -0.00955 0.23195 -0.00834 0.23797 -0.00834 0.23797 C -0.00938 0.26621 -0.01094 0.2933 -0.00834 0.322 C -0.00799 0.3183 -0.00747 0.31205 -0.00591 0.30857 C -0.00504 0.30603 -0.00243 0.30186 -0.00243 0.30186 C -0.00104 0.30209 0.00052 0.30186 0.00173 0.30302 C 0.00243 0.30348 0.0026 0.3051 0.0026 0.30626 C 0.0026 0.31552 0.00087 0.32478 0.00087 0.33427 C 0.00087 0.33705 0.00121 0.32825 0.00173 0.32547 C 0.00278 0.31922 0.00503 0.31135 0.00764 0.30626 C 0.0085 0.30024 0.00712 0.29515 0.0118 0.29955 C 0.01284 0.30927 0.0125 0.31876 0.01094 0.32871 C 0.01041 0.33172 0.00764 0.33542 0.00937 0.33774 C 0.01007 0.33867 0.01041 0.33542 0.01094 0.33427 C 0.01198 0.32848 0.01337 0.32385 0.01771 0.322 C 0.01805 0.32246 0.02153 0.32871 0.02187 0.32871 L 0.02274 0.33658 " pathEditMode="relative" ptsTypes="fffffffffffffffffffffff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erson8b.wm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5364" y="1688149"/>
            <a:ext cx="1460923" cy="4366168"/>
          </a:xfrm>
          <a:prstGeom prst="rect">
            <a:avLst/>
          </a:prstGeom>
        </p:spPr>
      </p:pic>
      <p:pic>
        <p:nvPicPr>
          <p:cNvPr id="2" name="Picture 1" descr="person8a.wm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5364" y="1688149"/>
            <a:ext cx="1460923" cy="4366168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385000" y="1112919"/>
            <a:ext cx="238761" cy="2269081"/>
            <a:chOff x="423100" y="1112919"/>
            <a:chExt cx="238761" cy="2269081"/>
          </a:xfrm>
        </p:grpSpPr>
        <p:sp>
          <p:nvSpPr>
            <p:cNvPr id="19" name="Oval 18"/>
            <p:cNvSpPr/>
            <p:nvPr/>
          </p:nvSpPr>
          <p:spPr>
            <a:xfrm>
              <a:off x="423100" y="1112919"/>
              <a:ext cx="238761" cy="234940"/>
            </a:xfrm>
            <a:prstGeom prst="ellipse">
              <a:avLst/>
            </a:prstGeom>
            <a:solidFill>
              <a:srgbClr val="B1071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Oval 19"/>
            <p:cNvSpPr/>
            <p:nvPr/>
          </p:nvSpPr>
          <p:spPr>
            <a:xfrm>
              <a:off x="423100" y="1453209"/>
              <a:ext cx="238761" cy="234940"/>
            </a:xfrm>
            <a:prstGeom prst="ellipse">
              <a:avLst/>
            </a:prstGeom>
            <a:solidFill>
              <a:srgbClr val="EF3D2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/>
            <p:cNvSpPr/>
            <p:nvPr/>
          </p:nvSpPr>
          <p:spPr>
            <a:xfrm>
              <a:off x="423100" y="1809857"/>
              <a:ext cx="238761" cy="234940"/>
            </a:xfrm>
            <a:prstGeom prst="ellipse">
              <a:avLst/>
            </a:prstGeom>
            <a:solidFill>
              <a:srgbClr val="A38A7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Oval 22"/>
            <p:cNvSpPr/>
            <p:nvPr/>
          </p:nvSpPr>
          <p:spPr>
            <a:xfrm>
              <a:off x="423100" y="2120997"/>
              <a:ext cx="238761" cy="234940"/>
            </a:xfrm>
            <a:prstGeom prst="ellipse">
              <a:avLst/>
            </a:prstGeom>
            <a:solidFill>
              <a:srgbClr val="245B6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Oval 24"/>
            <p:cNvSpPr/>
            <p:nvPr/>
          </p:nvSpPr>
          <p:spPr>
            <a:xfrm>
              <a:off x="423100" y="2804160"/>
              <a:ext cx="238761" cy="234940"/>
            </a:xfrm>
            <a:prstGeom prst="ellipse">
              <a:avLst/>
            </a:prstGeom>
            <a:solidFill>
              <a:srgbClr val="16111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" name="Oval 25"/>
            <p:cNvSpPr/>
            <p:nvPr/>
          </p:nvSpPr>
          <p:spPr>
            <a:xfrm>
              <a:off x="423100" y="3147060"/>
              <a:ext cx="238761" cy="234940"/>
            </a:xfrm>
            <a:prstGeom prst="ellipse">
              <a:avLst/>
            </a:prstGeom>
            <a:solidFill>
              <a:srgbClr val="B1071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Oval 29"/>
            <p:cNvSpPr/>
            <p:nvPr/>
          </p:nvSpPr>
          <p:spPr>
            <a:xfrm>
              <a:off x="423100" y="2469528"/>
              <a:ext cx="238761" cy="234940"/>
            </a:xfrm>
            <a:prstGeom prst="ellipse">
              <a:avLst/>
            </a:prstGeom>
            <a:solidFill>
              <a:srgbClr val="EF3D2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6" name="Oval 15"/>
          <p:cNvSpPr/>
          <p:nvPr/>
        </p:nvSpPr>
        <p:spPr>
          <a:xfrm>
            <a:off x="8094682" y="-371406"/>
            <a:ext cx="174794" cy="185703"/>
          </a:xfrm>
          <a:prstGeom prst="ellipse">
            <a:avLst/>
          </a:prstGeom>
          <a:solidFill>
            <a:srgbClr val="EF3D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423100" y="397072"/>
            <a:ext cx="8073199" cy="5406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Just </a:t>
            </a:r>
            <a:r>
              <a:rPr lang="en-US" sz="2400" b="1" dirty="0" smtClean="0">
                <a:solidFill>
                  <a:srgbClr val="B1071E"/>
                </a:solidFill>
                <a:latin typeface="Lucida Sans Unicode" pitchFamily="34" charset="0"/>
                <a:cs typeface="Lucida Sans Unicode" pitchFamily="34" charset="0"/>
              </a:rPr>
              <a:t>one</a:t>
            </a:r>
            <a:r>
              <a:rPr lang="en-US" sz="2400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 dot can…</a:t>
            </a:r>
            <a:endParaRPr lang="en-US" sz="2400" b="1" dirty="0">
              <a:solidFill>
                <a:srgbClr val="245B60"/>
              </a:solidFill>
              <a:latin typeface="Lucida Sans Unicode" pitchFamily="34" charset="0"/>
              <a:cs typeface="Lucida Sans Unicode" pitchFamily="34" charset="0"/>
            </a:endParaRPr>
          </a:p>
          <a:p>
            <a:endParaRPr lang="en-US" dirty="0" smtClean="0">
              <a:solidFill>
                <a:srgbClr val="40404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>
              <a:lnSpc>
                <a:spcPts val="2600"/>
              </a:lnSpc>
            </a:pPr>
            <a:r>
              <a:rPr lang="en-US" sz="2000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000" dirty="0" smtClean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  Save a customer or find a new one…</a:t>
            </a:r>
            <a:endParaRPr lang="en-US" sz="2000" dirty="0">
              <a:solidFill>
                <a:srgbClr val="40404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>
              <a:lnSpc>
                <a:spcPts val="2600"/>
              </a:lnSpc>
            </a:pPr>
            <a:r>
              <a:rPr lang="en-US" sz="2000" dirty="0" smtClean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   Fill </a:t>
            </a:r>
            <a:r>
              <a:rPr lang="en-US" sz="2000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a crack </a:t>
            </a:r>
            <a:r>
              <a:rPr lang="en-US" sz="2000" dirty="0" smtClean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to prevent key information from falling through…</a:t>
            </a:r>
            <a:endParaRPr lang="en-US" sz="2000" dirty="0">
              <a:solidFill>
                <a:srgbClr val="40404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>
              <a:lnSpc>
                <a:spcPts val="2600"/>
              </a:lnSpc>
            </a:pPr>
            <a:r>
              <a:rPr lang="en-US" sz="2000" dirty="0" smtClean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   Be </a:t>
            </a:r>
            <a:r>
              <a:rPr lang="en-US" sz="2000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the Point B that connects Point A to Point C…</a:t>
            </a:r>
          </a:p>
          <a:p>
            <a:pPr>
              <a:lnSpc>
                <a:spcPts val="2600"/>
              </a:lnSpc>
            </a:pPr>
            <a:r>
              <a:rPr lang="en-US" sz="2000" dirty="0" smtClean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   Point to </a:t>
            </a:r>
            <a:r>
              <a:rPr lang="en-US" sz="2000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a </a:t>
            </a:r>
            <a:r>
              <a:rPr lang="en-US" sz="2000" dirty="0" smtClean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major opportunity</a:t>
            </a:r>
            <a:r>
              <a:rPr lang="en-US" sz="2000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…</a:t>
            </a:r>
          </a:p>
          <a:p>
            <a:pPr>
              <a:lnSpc>
                <a:spcPts val="2600"/>
              </a:lnSpc>
            </a:pPr>
            <a:r>
              <a:rPr lang="en-US" sz="2000" dirty="0" smtClean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   Keep </a:t>
            </a:r>
            <a:r>
              <a:rPr lang="en-US" sz="2000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a deadline from being missed…</a:t>
            </a:r>
          </a:p>
          <a:p>
            <a:pPr>
              <a:lnSpc>
                <a:spcPts val="2600"/>
              </a:lnSpc>
            </a:pPr>
            <a:r>
              <a:rPr lang="en-US" sz="2000" dirty="0" smtClean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   Improve </a:t>
            </a:r>
            <a:r>
              <a:rPr lang="en-US" sz="2000" dirty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a key process…</a:t>
            </a:r>
          </a:p>
          <a:p>
            <a:pPr>
              <a:lnSpc>
                <a:spcPts val="2600"/>
              </a:lnSpc>
            </a:pPr>
            <a:r>
              <a:rPr lang="en-US" sz="2000" dirty="0" smtClean="0">
                <a:solidFill>
                  <a:srgbClr val="404040"/>
                </a:solidFill>
                <a:latin typeface="Lucida Sans Unicode" pitchFamily="34" charset="0"/>
                <a:cs typeface="Lucida Sans Unicode" pitchFamily="34" charset="0"/>
              </a:rPr>
              <a:t>   Spark an idea…</a:t>
            </a:r>
          </a:p>
          <a:p>
            <a:pPr>
              <a:lnSpc>
                <a:spcPts val="2600"/>
              </a:lnSpc>
            </a:pPr>
            <a:endParaRPr lang="en-US" dirty="0" smtClean="0">
              <a:solidFill>
                <a:srgbClr val="40404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>
              <a:lnSpc>
                <a:spcPts val="2600"/>
              </a:lnSpc>
            </a:pPr>
            <a:endParaRPr lang="en-US" dirty="0" smtClean="0">
              <a:solidFill>
                <a:srgbClr val="40404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>
              <a:lnSpc>
                <a:spcPts val="2600"/>
              </a:lnSpc>
            </a:pPr>
            <a:r>
              <a:rPr lang="en-US" sz="2200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If one dot can do these things, imagine </a:t>
            </a:r>
          </a:p>
          <a:p>
            <a:pPr>
              <a:lnSpc>
                <a:spcPts val="2600"/>
              </a:lnSpc>
            </a:pPr>
            <a:r>
              <a:rPr lang="en-US" sz="2200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what a collection of nicely organized dots </a:t>
            </a:r>
          </a:p>
          <a:p>
            <a:pPr>
              <a:lnSpc>
                <a:spcPts val="2600"/>
              </a:lnSpc>
            </a:pPr>
            <a:r>
              <a:rPr lang="en-US" sz="2200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might accomplish?</a:t>
            </a:r>
          </a:p>
          <a:p>
            <a:pPr>
              <a:lnSpc>
                <a:spcPts val="2600"/>
              </a:lnSpc>
            </a:pPr>
            <a:endParaRPr lang="en-US" sz="2200" b="1" dirty="0" smtClean="0">
              <a:solidFill>
                <a:srgbClr val="245B6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>
              <a:lnSpc>
                <a:spcPts val="2600"/>
              </a:lnSpc>
            </a:pPr>
            <a:r>
              <a:rPr lang="en-US" sz="2200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Now there’s a </a:t>
            </a:r>
            <a:r>
              <a:rPr lang="en-US" sz="2200" b="1" dirty="0" smtClean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tool </a:t>
            </a:r>
            <a:r>
              <a:rPr lang="en-US" sz="2200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to help.</a:t>
            </a:r>
            <a:endParaRPr lang="en-US" sz="2200" b="1" dirty="0">
              <a:solidFill>
                <a:srgbClr val="245B60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83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7.40741E-7 L 0.00017 0.3294 " pathEditMode="relative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446741" y="631151"/>
            <a:ext cx="5059671" cy="44165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600"/>
              </a:lnSpc>
            </a:pPr>
            <a:r>
              <a:rPr lang="en-US" sz="2400" b="1" dirty="0" smtClean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Duly Knowted™ is an </a:t>
            </a:r>
          </a:p>
          <a:p>
            <a:pPr>
              <a:lnSpc>
                <a:spcPts val="2600"/>
              </a:lnSpc>
            </a:pPr>
            <a:r>
              <a:rPr lang="en-US" sz="2400" b="1" dirty="0" smtClean="0">
                <a:solidFill>
                  <a:srgbClr val="EF3D27"/>
                </a:solidFill>
                <a:latin typeface="Lucida Sans Unicode" pitchFamily="34" charset="0"/>
                <a:cs typeface="Lucida Sans Unicode" pitchFamily="34" charset="0"/>
              </a:rPr>
              <a:t>online process and tool…</a:t>
            </a:r>
          </a:p>
          <a:p>
            <a:pPr>
              <a:lnSpc>
                <a:spcPts val="2600"/>
              </a:lnSpc>
            </a:pPr>
            <a:endParaRPr lang="en-US" sz="2400" b="1" dirty="0">
              <a:solidFill>
                <a:srgbClr val="EF3D27"/>
              </a:solidFill>
              <a:latin typeface="Lucida Sans Unicode" pitchFamily="34" charset="0"/>
              <a:cs typeface="Lucida Sans Unicode" pitchFamily="34" charset="0"/>
            </a:endParaRPr>
          </a:p>
          <a:p>
            <a:r>
              <a:rPr lang="en-US" dirty="0" smtClean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…that your departing employee—</a:t>
            </a:r>
            <a:r>
              <a:rPr lang="en-US" b="1" dirty="0" smtClean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a</a:t>
            </a:r>
            <a:r>
              <a:rPr lang="en-US" dirty="0" smtClean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b="1" dirty="0" smtClean="0">
                <a:latin typeface="Lucida Sans Unicode" pitchFamily="34" charset="0"/>
                <a:cs typeface="Lucida Sans Unicode" pitchFamily="34" charset="0"/>
              </a:rPr>
              <a:t>contributor</a:t>
            </a:r>
            <a:r>
              <a:rPr lang="en-US" dirty="0" smtClean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—uses to gather </a:t>
            </a:r>
            <a:r>
              <a:rPr lang="en-US" dirty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and </a:t>
            </a:r>
            <a:r>
              <a:rPr lang="en-US" dirty="0" smtClean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organize high value, timely information and insights. </a:t>
            </a:r>
          </a:p>
          <a:p>
            <a:endParaRPr lang="en-US" dirty="0" smtClean="0">
              <a:solidFill>
                <a:srgbClr val="2C323B"/>
              </a:solidFill>
              <a:latin typeface="Lucida Sans Unicode" pitchFamily="34" charset="0"/>
              <a:cs typeface="Lucida Sans Unicode" pitchFamily="34" charset="0"/>
            </a:endParaRPr>
          </a:p>
          <a:p>
            <a:r>
              <a:rPr lang="en-US" dirty="0" smtClean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Then, Duly Knowted formats the information to make it distributable and useable to a variety of users.</a:t>
            </a:r>
          </a:p>
          <a:p>
            <a:endParaRPr lang="en-US" dirty="0">
              <a:solidFill>
                <a:srgbClr val="2C323B"/>
              </a:solidFill>
              <a:latin typeface="Lucida Sans Unicode" pitchFamily="34" charset="0"/>
              <a:cs typeface="Lucida Sans Unicode" pitchFamily="34" charset="0"/>
            </a:endParaRPr>
          </a:p>
          <a:p>
            <a:r>
              <a:rPr lang="en-US" dirty="0" smtClean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Duly Knowted </a:t>
            </a:r>
            <a:r>
              <a:rPr lang="en-US" dirty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adds structure, interest, </a:t>
            </a:r>
            <a:r>
              <a:rPr lang="en-US" dirty="0" smtClean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engagement, </a:t>
            </a:r>
            <a:r>
              <a:rPr lang="en-US" dirty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and efficiency to the </a:t>
            </a:r>
            <a:r>
              <a:rPr lang="en-US" dirty="0" smtClean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knowledge capture process.</a:t>
            </a:r>
          </a:p>
          <a:p>
            <a:endParaRPr lang="en-US" dirty="0">
              <a:solidFill>
                <a:srgbClr val="404040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  <p:pic>
        <p:nvPicPr>
          <p:cNvPr id="3" name="Picture 2" descr="building.wm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147" y="623838"/>
            <a:ext cx="2799705" cy="3578321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>
            <a:off x="5766812" y="939800"/>
            <a:ext cx="2345296" cy="700275"/>
            <a:chOff x="6063432" y="1227666"/>
            <a:chExt cx="2387344" cy="700275"/>
          </a:xfrm>
        </p:grpSpPr>
        <p:grpSp>
          <p:nvGrpSpPr>
            <p:cNvPr id="7" name="Group 6"/>
            <p:cNvGrpSpPr/>
            <p:nvPr/>
          </p:nvGrpSpPr>
          <p:grpSpPr>
            <a:xfrm rot="16200000">
              <a:off x="7072262" y="218836"/>
              <a:ext cx="174795" cy="2192456"/>
              <a:chOff x="846667" y="1058180"/>
              <a:chExt cx="174794" cy="2192456"/>
            </a:xfrm>
          </p:grpSpPr>
          <p:sp>
            <p:nvSpPr>
              <p:cNvPr id="8" name="Oval 7"/>
              <p:cNvSpPr/>
              <p:nvPr/>
            </p:nvSpPr>
            <p:spPr>
              <a:xfrm>
                <a:off x="846667" y="1058180"/>
                <a:ext cx="174794" cy="185703"/>
              </a:xfrm>
              <a:prstGeom prst="ellipse">
                <a:avLst/>
              </a:prstGeom>
              <a:solidFill>
                <a:srgbClr val="B1071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" name="Oval 8"/>
              <p:cNvSpPr/>
              <p:nvPr/>
            </p:nvSpPr>
            <p:spPr>
              <a:xfrm>
                <a:off x="846667" y="1417500"/>
                <a:ext cx="174794" cy="185703"/>
              </a:xfrm>
              <a:prstGeom prst="ellipse">
                <a:avLst/>
              </a:prstGeom>
              <a:solidFill>
                <a:srgbClr val="EF3D2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846667" y="1752600"/>
                <a:ext cx="174794" cy="185703"/>
              </a:xfrm>
              <a:prstGeom prst="ellipse">
                <a:avLst/>
              </a:prstGeom>
              <a:solidFill>
                <a:srgbClr val="A38A7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846667" y="2074897"/>
                <a:ext cx="174794" cy="185703"/>
              </a:xfrm>
              <a:prstGeom prst="ellipse">
                <a:avLst/>
              </a:prstGeom>
              <a:solidFill>
                <a:srgbClr val="245B60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846667" y="2743200"/>
                <a:ext cx="174794" cy="185703"/>
              </a:xfrm>
              <a:prstGeom prst="ellipse">
                <a:avLst/>
              </a:prstGeom>
              <a:solidFill>
                <a:srgbClr val="16111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846667" y="3064933"/>
                <a:ext cx="174794" cy="185703"/>
              </a:xfrm>
              <a:prstGeom prst="ellipse">
                <a:avLst/>
              </a:prstGeom>
              <a:solidFill>
                <a:srgbClr val="B1071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846667" y="2413564"/>
                <a:ext cx="174794" cy="185703"/>
              </a:xfrm>
              <a:prstGeom prst="ellipse">
                <a:avLst/>
              </a:prstGeom>
              <a:solidFill>
                <a:srgbClr val="EF3D2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 rot="5400000" flipH="1">
              <a:off x="7257965" y="393631"/>
              <a:ext cx="174795" cy="2192456"/>
              <a:chOff x="846667" y="1058180"/>
              <a:chExt cx="174794" cy="2192456"/>
            </a:xfrm>
          </p:grpSpPr>
          <p:sp>
            <p:nvSpPr>
              <p:cNvPr id="16" name="Oval 15"/>
              <p:cNvSpPr/>
              <p:nvPr/>
            </p:nvSpPr>
            <p:spPr>
              <a:xfrm>
                <a:off x="846667" y="1058180"/>
                <a:ext cx="174794" cy="185703"/>
              </a:xfrm>
              <a:prstGeom prst="ellipse">
                <a:avLst/>
              </a:prstGeom>
              <a:solidFill>
                <a:srgbClr val="B1071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846667" y="1417500"/>
                <a:ext cx="174794" cy="185703"/>
              </a:xfrm>
              <a:prstGeom prst="ellipse">
                <a:avLst/>
              </a:prstGeom>
              <a:solidFill>
                <a:srgbClr val="EF3D2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846667" y="1752600"/>
                <a:ext cx="174794" cy="185703"/>
              </a:xfrm>
              <a:prstGeom prst="ellipse">
                <a:avLst/>
              </a:prstGeom>
              <a:solidFill>
                <a:srgbClr val="A38A7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846667" y="2074897"/>
                <a:ext cx="174794" cy="185703"/>
              </a:xfrm>
              <a:prstGeom prst="ellipse">
                <a:avLst/>
              </a:prstGeom>
              <a:solidFill>
                <a:srgbClr val="245B60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846667" y="2743200"/>
                <a:ext cx="174794" cy="185703"/>
              </a:xfrm>
              <a:prstGeom prst="ellipse">
                <a:avLst/>
              </a:prstGeom>
              <a:solidFill>
                <a:srgbClr val="16111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846667" y="3064933"/>
                <a:ext cx="174794" cy="185703"/>
              </a:xfrm>
              <a:prstGeom prst="ellipse">
                <a:avLst/>
              </a:prstGeom>
              <a:solidFill>
                <a:srgbClr val="B1071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846667" y="2413564"/>
                <a:ext cx="174794" cy="185703"/>
              </a:xfrm>
              <a:prstGeom prst="ellipse">
                <a:avLst/>
              </a:prstGeom>
              <a:solidFill>
                <a:srgbClr val="EF3D2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 rot="16200000">
              <a:off x="7072263" y="568427"/>
              <a:ext cx="174795" cy="2192456"/>
              <a:chOff x="846667" y="1058180"/>
              <a:chExt cx="174794" cy="2192456"/>
            </a:xfrm>
          </p:grpSpPr>
          <p:sp>
            <p:nvSpPr>
              <p:cNvPr id="27" name="Oval 26"/>
              <p:cNvSpPr/>
              <p:nvPr/>
            </p:nvSpPr>
            <p:spPr>
              <a:xfrm>
                <a:off x="846667" y="1058180"/>
                <a:ext cx="174794" cy="185703"/>
              </a:xfrm>
              <a:prstGeom prst="ellipse">
                <a:avLst/>
              </a:prstGeom>
              <a:solidFill>
                <a:srgbClr val="B1071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846667" y="1417500"/>
                <a:ext cx="174794" cy="185703"/>
              </a:xfrm>
              <a:prstGeom prst="ellipse">
                <a:avLst/>
              </a:prstGeom>
              <a:solidFill>
                <a:srgbClr val="EF3D2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846667" y="1752600"/>
                <a:ext cx="174794" cy="185703"/>
              </a:xfrm>
              <a:prstGeom prst="ellipse">
                <a:avLst/>
              </a:prstGeom>
              <a:solidFill>
                <a:srgbClr val="A38A7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0" name="Oval 29"/>
              <p:cNvSpPr/>
              <p:nvPr/>
            </p:nvSpPr>
            <p:spPr>
              <a:xfrm>
                <a:off x="846667" y="2074897"/>
                <a:ext cx="174794" cy="185703"/>
              </a:xfrm>
              <a:prstGeom prst="ellipse">
                <a:avLst/>
              </a:prstGeom>
              <a:solidFill>
                <a:srgbClr val="245B60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846667" y="2743200"/>
                <a:ext cx="174794" cy="185703"/>
              </a:xfrm>
              <a:prstGeom prst="ellipse">
                <a:avLst/>
              </a:prstGeom>
              <a:solidFill>
                <a:srgbClr val="16111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2" name="Oval 31"/>
              <p:cNvSpPr/>
              <p:nvPr/>
            </p:nvSpPr>
            <p:spPr>
              <a:xfrm>
                <a:off x="846667" y="3064933"/>
                <a:ext cx="174794" cy="185703"/>
              </a:xfrm>
              <a:prstGeom prst="ellipse">
                <a:avLst/>
              </a:prstGeom>
              <a:solidFill>
                <a:srgbClr val="B1071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3" name="Oval 32"/>
              <p:cNvSpPr/>
              <p:nvPr/>
            </p:nvSpPr>
            <p:spPr>
              <a:xfrm>
                <a:off x="846667" y="2413564"/>
                <a:ext cx="174794" cy="185703"/>
              </a:xfrm>
              <a:prstGeom prst="ellipse">
                <a:avLst/>
              </a:prstGeom>
              <a:solidFill>
                <a:srgbClr val="EF3D2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34" name="Group 33"/>
            <p:cNvGrpSpPr/>
            <p:nvPr/>
          </p:nvGrpSpPr>
          <p:grpSpPr>
            <a:xfrm rot="5400000" flipH="1">
              <a:off x="7267150" y="744316"/>
              <a:ext cx="174795" cy="2192456"/>
              <a:chOff x="846667" y="1058180"/>
              <a:chExt cx="174794" cy="2192456"/>
            </a:xfrm>
          </p:grpSpPr>
          <p:sp>
            <p:nvSpPr>
              <p:cNvPr id="35" name="Oval 34"/>
              <p:cNvSpPr/>
              <p:nvPr/>
            </p:nvSpPr>
            <p:spPr>
              <a:xfrm>
                <a:off x="846667" y="1058180"/>
                <a:ext cx="174794" cy="185703"/>
              </a:xfrm>
              <a:prstGeom prst="ellipse">
                <a:avLst/>
              </a:prstGeom>
              <a:solidFill>
                <a:srgbClr val="B1071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6" name="Oval 35"/>
              <p:cNvSpPr/>
              <p:nvPr/>
            </p:nvSpPr>
            <p:spPr>
              <a:xfrm>
                <a:off x="846667" y="1417500"/>
                <a:ext cx="174794" cy="185703"/>
              </a:xfrm>
              <a:prstGeom prst="ellipse">
                <a:avLst/>
              </a:prstGeom>
              <a:solidFill>
                <a:srgbClr val="EF3D2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7" name="Oval 36"/>
              <p:cNvSpPr/>
              <p:nvPr/>
            </p:nvSpPr>
            <p:spPr>
              <a:xfrm>
                <a:off x="846667" y="1752600"/>
                <a:ext cx="174794" cy="185703"/>
              </a:xfrm>
              <a:prstGeom prst="ellipse">
                <a:avLst/>
              </a:prstGeom>
              <a:solidFill>
                <a:srgbClr val="A38A7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846667" y="2074897"/>
                <a:ext cx="174794" cy="185703"/>
              </a:xfrm>
              <a:prstGeom prst="ellipse">
                <a:avLst/>
              </a:prstGeom>
              <a:solidFill>
                <a:srgbClr val="245B60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9" name="Oval 38"/>
              <p:cNvSpPr/>
              <p:nvPr/>
            </p:nvSpPr>
            <p:spPr>
              <a:xfrm>
                <a:off x="846667" y="2743200"/>
                <a:ext cx="174794" cy="185703"/>
              </a:xfrm>
              <a:prstGeom prst="ellipse">
                <a:avLst/>
              </a:prstGeom>
              <a:solidFill>
                <a:srgbClr val="16111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846667" y="3064933"/>
                <a:ext cx="174794" cy="185703"/>
              </a:xfrm>
              <a:prstGeom prst="ellipse">
                <a:avLst/>
              </a:prstGeom>
              <a:solidFill>
                <a:srgbClr val="B1071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1" name="Oval 40"/>
              <p:cNvSpPr/>
              <p:nvPr/>
            </p:nvSpPr>
            <p:spPr>
              <a:xfrm>
                <a:off x="846667" y="2413564"/>
                <a:ext cx="174794" cy="185703"/>
              </a:xfrm>
              <a:prstGeom prst="ellipse">
                <a:avLst/>
              </a:prstGeom>
              <a:solidFill>
                <a:srgbClr val="EF3D2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grpSp>
        <p:nvGrpSpPr>
          <p:cNvPr id="43" name="Group 42"/>
          <p:cNvGrpSpPr/>
          <p:nvPr/>
        </p:nvGrpSpPr>
        <p:grpSpPr>
          <a:xfrm>
            <a:off x="5766812" y="2252126"/>
            <a:ext cx="2336273" cy="700275"/>
            <a:chOff x="6063432" y="1227666"/>
            <a:chExt cx="2387344" cy="700275"/>
          </a:xfrm>
        </p:grpSpPr>
        <p:grpSp>
          <p:nvGrpSpPr>
            <p:cNvPr id="44" name="Group 6"/>
            <p:cNvGrpSpPr/>
            <p:nvPr/>
          </p:nvGrpSpPr>
          <p:grpSpPr>
            <a:xfrm rot="16200000">
              <a:off x="7072262" y="218836"/>
              <a:ext cx="174795" cy="2192456"/>
              <a:chOff x="846667" y="1058180"/>
              <a:chExt cx="174794" cy="2192456"/>
            </a:xfrm>
          </p:grpSpPr>
          <p:sp>
            <p:nvSpPr>
              <p:cNvPr id="69" name="Oval 68"/>
              <p:cNvSpPr/>
              <p:nvPr/>
            </p:nvSpPr>
            <p:spPr>
              <a:xfrm>
                <a:off x="846667" y="1058180"/>
                <a:ext cx="174794" cy="185703"/>
              </a:xfrm>
              <a:prstGeom prst="ellipse">
                <a:avLst/>
              </a:prstGeom>
              <a:solidFill>
                <a:srgbClr val="B1071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0" name="Oval 69"/>
              <p:cNvSpPr/>
              <p:nvPr/>
            </p:nvSpPr>
            <p:spPr>
              <a:xfrm>
                <a:off x="846667" y="1417500"/>
                <a:ext cx="174794" cy="185703"/>
              </a:xfrm>
              <a:prstGeom prst="ellipse">
                <a:avLst/>
              </a:prstGeom>
              <a:solidFill>
                <a:srgbClr val="EF3D2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1" name="Oval 70"/>
              <p:cNvSpPr/>
              <p:nvPr/>
            </p:nvSpPr>
            <p:spPr>
              <a:xfrm>
                <a:off x="846667" y="1752600"/>
                <a:ext cx="174794" cy="185703"/>
              </a:xfrm>
              <a:prstGeom prst="ellipse">
                <a:avLst/>
              </a:prstGeom>
              <a:solidFill>
                <a:srgbClr val="A38A7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2" name="Oval 71"/>
              <p:cNvSpPr/>
              <p:nvPr/>
            </p:nvSpPr>
            <p:spPr>
              <a:xfrm>
                <a:off x="846667" y="2074897"/>
                <a:ext cx="174794" cy="185703"/>
              </a:xfrm>
              <a:prstGeom prst="ellipse">
                <a:avLst/>
              </a:prstGeom>
              <a:solidFill>
                <a:srgbClr val="245B60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846667" y="2743200"/>
                <a:ext cx="174794" cy="185703"/>
              </a:xfrm>
              <a:prstGeom prst="ellipse">
                <a:avLst/>
              </a:prstGeom>
              <a:solidFill>
                <a:srgbClr val="16111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4" name="Oval 73"/>
              <p:cNvSpPr/>
              <p:nvPr/>
            </p:nvSpPr>
            <p:spPr>
              <a:xfrm>
                <a:off x="846667" y="3064933"/>
                <a:ext cx="174794" cy="185703"/>
              </a:xfrm>
              <a:prstGeom prst="ellipse">
                <a:avLst/>
              </a:prstGeom>
              <a:solidFill>
                <a:srgbClr val="B1071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5" name="Oval 74"/>
              <p:cNvSpPr/>
              <p:nvPr/>
            </p:nvSpPr>
            <p:spPr>
              <a:xfrm>
                <a:off x="846667" y="2413564"/>
                <a:ext cx="174794" cy="185703"/>
              </a:xfrm>
              <a:prstGeom prst="ellipse">
                <a:avLst/>
              </a:prstGeom>
              <a:solidFill>
                <a:srgbClr val="EF3D2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45" name="Group 14"/>
            <p:cNvGrpSpPr/>
            <p:nvPr/>
          </p:nvGrpSpPr>
          <p:grpSpPr>
            <a:xfrm rot="5400000" flipH="1">
              <a:off x="7257965" y="393631"/>
              <a:ext cx="174795" cy="2192456"/>
              <a:chOff x="846667" y="1058180"/>
              <a:chExt cx="174794" cy="2192456"/>
            </a:xfrm>
          </p:grpSpPr>
          <p:sp>
            <p:nvSpPr>
              <p:cNvPr id="62" name="Oval 61"/>
              <p:cNvSpPr/>
              <p:nvPr/>
            </p:nvSpPr>
            <p:spPr>
              <a:xfrm>
                <a:off x="846667" y="1058180"/>
                <a:ext cx="174794" cy="185703"/>
              </a:xfrm>
              <a:prstGeom prst="ellipse">
                <a:avLst/>
              </a:prstGeom>
              <a:solidFill>
                <a:srgbClr val="B1071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3" name="Oval 62"/>
              <p:cNvSpPr/>
              <p:nvPr/>
            </p:nvSpPr>
            <p:spPr>
              <a:xfrm>
                <a:off x="846667" y="1417500"/>
                <a:ext cx="174794" cy="185703"/>
              </a:xfrm>
              <a:prstGeom prst="ellipse">
                <a:avLst/>
              </a:prstGeom>
              <a:solidFill>
                <a:srgbClr val="EF3D2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4" name="Oval 63"/>
              <p:cNvSpPr/>
              <p:nvPr/>
            </p:nvSpPr>
            <p:spPr>
              <a:xfrm>
                <a:off x="846667" y="1752600"/>
                <a:ext cx="174794" cy="185703"/>
              </a:xfrm>
              <a:prstGeom prst="ellipse">
                <a:avLst/>
              </a:prstGeom>
              <a:solidFill>
                <a:srgbClr val="A38A7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5" name="Oval 64"/>
              <p:cNvSpPr/>
              <p:nvPr/>
            </p:nvSpPr>
            <p:spPr>
              <a:xfrm>
                <a:off x="846667" y="2074897"/>
                <a:ext cx="174794" cy="185703"/>
              </a:xfrm>
              <a:prstGeom prst="ellipse">
                <a:avLst/>
              </a:prstGeom>
              <a:solidFill>
                <a:srgbClr val="245B60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6" name="Oval 65"/>
              <p:cNvSpPr/>
              <p:nvPr/>
            </p:nvSpPr>
            <p:spPr>
              <a:xfrm>
                <a:off x="846667" y="2743200"/>
                <a:ext cx="174794" cy="185703"/>
              </a:xfrm>
              <a:prstGeom prst="ellipse">
                <a:avLst/>
              </a:prstGeom>
              <a:solidFill>
                <a:srgbClr val="16111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7" name="Oval 66"/>
              <p:cNvSpPr/>
              <p:nvPr/>
            </p:nvSpPr>
            <p:spPr>
              <a:xfrm>
                <a:off x="846667" y="3064933"/>
                <a:ext cx="174794" cy="185703"/>
              </a:xfrm>
              <a:prstGeom prst="ellipse">
                <a:avLst/>
              </a:prstGeom>
              <a:solidFill>
                <a:srgbClr val="B1071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8" name="Oval 67"/>
              <p:cNvSpPr/>
              <p:nvPr/>
            </p:nvSpPr>
            <p:spPr>
              <a:xfrm>
                <a:off x="846667" y="2413564"/>
                <a:ext cx="174794" cy="185703"/>
              </a:xfrm>
              <a:prstGeom prst="ellipse">
                <a:avLst/>
              </a:prstGeom>
              <a:solidFill>
                <a:srgbClr val="EF3D2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46" name="Group 25"/>
            <p:cNvGrpSpPr/>
            <p:nvPr/>
          </p:nvGrpSpPr>
          <p:grpSpPr>
            <a:xfrm rot="16200000">
              <a:off x="7072263" y="568427"/>
              <a:ext cx="174795" cy="2192456"/>
              <a:chOff x="846667" y="1058180"/>
              <a:chExt cx="174794" cy="2192456"/>
            </a:xfrm>
          </p:grpSpPr>
          <p:sp>
            <p:nvSpPr>
              <p:cNvPr id="55" name="Oval 54"/>
              <p:cNvSpPr/>
              <p:nvPr/>
            </p:nvSpPr>
            <p:spPr>
              <a:xfrm>
                <a:off x="846667" y="1058180"/>
                <a:ext cx="174794" cy="185703"/>
              </a:xfrm>
              <a:prstGeom prst="ellipse">
                <a:avLst/>
              </a:prstGeom>
              <a:solidFill>
                <a:srgbClr val="B1071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6" name="Oval 55"/>
              <p:cNvSpPr/>
              <p:nvPr/>
            </p:nvSpPr>
            <p:spPr>
              <a:xfrm>
                <a:off x="846667" y="1417500"/>
                <a:ext cx="174794" cy="185703"/>
              </a:xfrm>
              <a:prstGeom prst="ellipse">
                <a:avLst/>
              </a:prstGeom>
              <a:solidFill>
                <a:srgbClr val="EF3D2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7" name="Oval 56"/>
              <p:cNvSpPr/>
              <p:nvPr/>
            </p:nvSpPr>
            <p:spPr>
              <a:xfrm>
                <a:off x="846667" y="1752600"/>
                <a:ext cx="174794" cy="185703"/>
              </a:xfrm>
              <a:prstGeom prst="ellipse">
                <a:avLst/>
              </a:prstGeom>
              <a:solidFill>
                <a:srgbClr val="A38A7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8" name="Oval 57"/>
              <p:cNvSpPr/>
              <p:nvPr/>
            </p:nvSpPr>
            <p:spPr>
              <a:xfrm>
                <a:off x="846667" y="2074897"/>
                <a:ext cx="174794" cy="185703"/>
              </a:xfrm>
              <a:prstGeom prst="ellipse">
                <a:avLst/>
              </a:prstGeom>
              <a:solidFill>
                <a:srgbClr val="245B60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9" name="Oval 58"/>
              <p:cNvSpPr/>
              <p:nvPr/>
            </p:nvSpPr>
            <p:spPr>
              <a:xfrm>
                <a:off x="846667" y="2743200"/>
                <a:ext cx="174794" cy="185703"/>
              </a:xfrm>
              <a:prstGeom prst="ellipse">
                <a:avLst/>
              </a:prstGeom>
              <a:solidFill>
                <a:srgbClr val="16111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0" name="Oval 59"/>
              <p:cNvSpPr/>
              <p:nvPr/>
            </p:nvSpPr>
            <p:spPr>
              <a:xfrm>
                <a:off x="846667" y="3064933"/>
                <a:ext cx="174794" cy="185703"/>
              </a:xfrm>
              <a:prstGeom prst="ellipse">
                <a:avLst/>
              </a:prstGeom>
              <a:solidFill>
                <a:srgbClr val="B1071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846667" y="2413564"/>
                <a:ext cx="174794" cy="185703"/>
              </a:xfrm>
              <a:prstGeom prst="ellipse">
                <a:avLst/>
              </a:prstGeom>
              <a:solidFill>
                <a:srgbClr val="EF3D2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47" name="Group 33"/>
            <p:cNvGrpSpPr/>
            <p:nvPr/>
          </p:nvGrpSpPr>
          <p:grpSpPr>
            <a:xfrm rot="5400000" flipH="1">
              <a:off x="7267150" y="744316"/>
              <a:ext cx="174795" cy="2192456"/>
              <a:chOff x="846667" y="1058180"/>
              <a:chExt cx="174794" cy="2192456"/>
            </a:xfrm>
          </p:grpSpPr>
          <p:sp>
            <p:nvSpPr>
              <p:cNvPr id="48" name="Oval 47"/>
              <p:cNvSpPr/>
              <p:nvPr/>
            </p:nvSpPr>
            <p:spPr>
              <a:xfrm>
                <a:off x="846667" y="1058180"/>
                <a:ext cx="174794" cy="185703"/>
              </a:xfrm>
              <a:prstGeom prst="ellipse">
                <a:avLst/>
              </a:prstGeom>
              <a:solidFill>
                <a:srgbClr val="B1071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9" name="Oval 48"/>
              <p:cNvSpPr/>
              <p:nvPr/>
            </p:nvSpPr>
            <p:spPr>
              <a:xfrm>
                <a:off x="846667" y="1417500"/>
                <a:ext cx="174794" cy="185703"/>
              </a:xfrm>
              <a:prstGeom prst="ellipse">
                <a:avLst/>
              </a:prstGeom>
              <a:solidFill>
                <a:srgbClr val="EF3D2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0" name="Oval 49"/>
              <p:cNvSpPr/>
              <p:nvPr/>
            </p:nvSpPr>
            <p:spPr>
              <a:xfrm>
                <a:off x="846667" y="1752600"/>
                <a:ext cx="174794" cy="185703"/>
              </a:xfrm>
              <a:prstGeom prst="ellipse">
                <a:avLst/>
              </a:prstGeom>
              <a:solidFill>
                <a:srgbClr val="A38A7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1" name="Oval 50"/>
              <p:cNvSpPr/>
              <p:nvPr/>
            </p:nvSpPr>
            <p:spPr>
              <a:xfrm>
                <a:off x="846667" y="2074897"/>
                <a:ext cx="174794" cy="185703"/>
              </a:xfrm>
              <a:prstGeom prst="ellipse">
                <a:avLst/>
              </a:prstGeom>
              <a:solidFill>
                <a:srgbClr val="245B60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2" name="Oval 51"/>
              <p:cNvSpPr/>
              <p:nvPr/>
            </p:nvSpPr>
            <p:spPr>
              <a:xfrm>
                <a:off x="846667" y="2743200"/>
                <a:ext cx="174794" cy="185703"/>
              </a:xfrm>
              <a:prstGeom prst="ellipse">
                <a:avLst/>
              </a:prstGeom>
              <a:solidFill>
                <a:srgbClr val="16111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3" name="Oval 52"/>
              <p:cNvSpPr/>
              <p:nvPr/>
            </p:nvSpPr>
            <p:spPr>
              <a:xfrm>
                <a:off x="846667" y="3064933"/>
                <a:ext cx="174794" cy="185703"/>
              </a:xfrm>
              <a:prstGeom prst="ellipse">
                <a:avLst/>
              </a:prstGeom>
              <a:solidFill>
                <a:srgbClr val="B1071E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4" name="Oval 53"/>
              <p:cNvSpPr/>
              <p:nvPr/>
            </p:nvSpPr>
            <p:spPr>
              <a:xfrm>
                <a:off x="846667" y="2413564"/>
                <a:ext cx="174794" cy="185703"/>
              </a:xfrm>
              <a:prstGeom prst="ellipse">
                <a:avLst/>
              </a:prstGeom>
              <a:solidFill>
                <a:srgbClr val="EF3D2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pic>
        <p:nvPicPr>
          <p:cNvPr id="81" name="Picture 80" descr="DulyKnowted_Logo_100809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6413" y="4382003"/>
            <a:ext cx="2812439" cy="65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6858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86" y="1654835"/>
            <a:ext cx="3118161" cy="39368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75" y="1938781"/>
            <a:ext cx="2040525" cy="1937468"/>
          </a:xfrm>
          <a:prstGeom prst="rect">
            <a:avLst/>
          </a:prstGeom>
        </p:spPr>
      </p:pic>
      <p:pic>
        <p:nvPicPr>
          <p:cNvPr id="9" name="Picture 8" descr="dots_1.wm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64" y="1854856"/>
            <a:ext cx="2485604" cy="208214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465874" y="482600"/>
            <a:ext cx="5170126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Duly Knowted™ keeps the knowledge capture process—practical and well-defined. </a:t>
            </a:r>
          </a:p>
          <a:p>
            <a:endParaRPr lang="en-US" sz="2000" b="1" dirty="0" smtClean="0">
              <a:solidFill>
                <a:srgbClr val="245B60"/>
              </a:solidFill>
              <a:latin typeface="Lucida Sans Unicode" pitchFamily="34" charset="0"/>
              <a:cs typeface="Lucida Sans Unicode" pitchFamily="34" charset="0"/>
            </a:endParaRPr>
          </a:p>
          <a:p>
            <a:r>
              <a:rPr lang="en-US" sz="2000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Duly Knowted lines up the dots, then points them in the direction of their highest and best use. </a:t>
            </a:r>
          </a:p>
          <a:p>
            <a:endParaRPr lang="en-US" sz="2400" b="1" dirty="0" smtClean="0">
              <a:solidFill>
                <a:srgbClr val="245B60"/>
              </a:solidFill>
              <a:latin typeface="Lucida Sans Unicode" pitchFamily="34" charset="0"/>
              <a:cs typeface="Lucida Sans Unicode" pitchFamily="34" charset="0"/>
            </a:endParaRPr>
          </a:p>
          <a:p>
            <a:r>
              <a:rPr lang="en-US" i="1" dirty="0" smtClean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While Duly Knowted cannot capture everything or everyone someone knows—</a:t>
            </a:r>
          </a:p>
          <a:p>
            <a:r>
              <a:rPr lang="en-US" i="1" dirty="0" smtClean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with a departing employee who is willing and open to sharing, it protects and organizes good information and network assets. Perhaps, previously undiscovered or unconnected assets!  </a:t>
            </a:r>
          </a:p>
          <a:p>
            <a:endParaRPr lang="en-US" i="1" dirty="0" smtClean="0">
              <a:solidFill>
                <a:srgbClr val="2C323B"/>
              </a:solidFill>
              <a:latin typeface="Lucida Sans Unicode" pitchFamily="34" charset="0"/>
              <a:cs typeface="Lucida Sans Unicode" pitchFamily="34" charset="0"/>
            </a:endParaRPr>
          </a:p>
          <a:p>
            <a:endParaRPr lang="en-US" dirty="0">
              <a:solidFill>
                <a:srgbClr val="4040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51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9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VV7I8573.jpg"/>
          <p:cNvPicPr>
            <a:picLocks noChangeAspect="1"/>
          </p:cNvPicPr>
          <p:nvPr/>
        </p:nvPicPr>
        <p:blipFill>
          <a:blip r:embed="rId4"/>
          <a:srcRect l="1510" b="22222"/>
          <a:stretch>
            <a:fillRect/>
          </a:stretch>
        </p:blipFill>
        <p:spPr>
          <a:xfrm>
            <a:off x="4050354" y="2374900"/>
            <a:ext cx="1203791" cy="14224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11" name="TextBox 10"/>
          <p:cNvSpPr txBox="1"/>
          <p:nvPr/>
        </p:nvSpPr>
        <p:spPr>
          <a:xfrm>
            <a:off x="838200" y="4910670"/>
            <a:ext cx="3051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 smtClean="0">
                <a:solidFill>
                  <a:srgbClr val="2C7178"/>
                </a:solidFill>
                <a:latin typeface="Lucida Sans Unicode" pitchFamily="34" charset="0"/>
                <a:cs typeface="Lucida Sans Unicode" pitchFamily="34" charset="0"/>
              </a:rPr>
              <a:t>Capturing good knowledge and networks when a key employee leaves.</a:t>
            </a:r>
            <a:endParaRPr lang="en-US" sz="1200" b="1" dirty="0">
              <a:solidFill>
                <a:srgbClr val="2C7178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02733" y="2966303"/>
            <a:ext cx="32185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b="1" dirty="0" smtClean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Duly Knowted™ Version 1.0 is now available. </a:t>
            </a:r>
            <a:r>
              <a:rPr lang="en-US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Visit www.dulyknowted.com</a:t>
            </a:r>
            <a:r>
              <a:rPr lang="en-US" dirty="0" smtClean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21280" y="825497"/>
            <a:ext cx="4864580" cy="4647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Check! Be prepared…</a:t>
            </a:r>
          </a:p>
          <a:p>
            <a:r>
              <a:rPr lang="en-US" sz="2200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Is </a:t>
            </a:r>
            <a:r>
              <a:rPr lang="en-US" sz="2200" b="1" dirty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someone you work with </a:t>
            </a:r>
            <a:r>
              <a:rPr lang="en-US" sz="2200" b="1" dirty="0" smtClean="0">
                <a:solidFill>
                  <a:srgbClr val="B1071E"/>
                </a:solidFill>
                <a:latin typeface="Lucida Sans Unicode" pitchFamily="34" charset="0"/>
                <a:cs typeface="Lucida Sans Unicode" pitchFamily="34" charset="0"/>
              </a:rPr>
              <a:t>heading </a:t>
            </a:r>
            <a:r>
              <a:rPr lang="en-US" sz="2200" b="1" dirty="0">
                <a:solidFill>
                  <a:srgbClr val="B1071E"/>
                </a:solidFill>
                <a:latin typeface="Lucida Sans Unicode" pitchFamily="34" charset="0"/>
                <a:cs typeface="Lucida Sans Unicode" pitchFamily="34" charset="0"/>
              </a:rPr>
              <a:t>up</a:t>
            </a:r>
            <a:r>
              <a:rPr lang="en-US" sz="2200" dirty="0">
                <a:solidFill>
                  <a:srgbClr val="B1071E"/>
                </a:solidFill>
                <a:latin typeface="Lucida Sans Unicode" pitchFamily="34" charset="0"/>
                <a:cs typeface="Lucida Sans Unicode" pitchFamily="34" charset="0"/>
              </a:rPr>
              <a:t>, </a:t>
            </a:r>
            <a:r>
              <a:rPr lang="en-US" sz="2200" b="1" dirty="0">
                <a:solidFill>
                  <a:srgbClr val="B1071E"/>
                </a:solidFill>
                <a:latin typeface="Lucida Sans Unicode" pitchFamily="34" charset="0"/>
                <a:cs typeface="Lucida Sans Unicode" pitchFamily="34" charset="0"/>
              </a:rPr>
              <a:t>moving over</a:t>
            </a:r>
            <a:r>
              <a:rPr lang="en-US" sz="2200" dirty="0">
                <a:solidFill>
                  <a:srgbClr val="B1071E"/>
                </a:solidFill>
                <a:latin typeface="Lucida Sans Unicode" pitchFamily="34" charset="0"/>
                <a:cs typeface="Lucida Sans Unicode" pitchFamily="34" charset="0"/>
              </a:rPr>
              <a:t>, </a:t>
            </a:r>
            <a:r>
              <a:rPr lang="en-US" sz="2200" b="1" dirty="0">
                <a:solidFill>
                  <a:srgbClr val="B1071E"/>
                </a:solidFill>
                <a:latin typeface="Lucida Sans Unicode" pitchFamily="34" charset="0"/>
                <a:cs typeface="Lucida Sans Unicode" pitchFamily="34" charset="0"/>
              </a:rPr>
              <a:t>moving </a:t>
            </a:r>
            <a:r>
              <a:rPr lang="en-US" sz="2200" b="1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out </a:t>
            </a:r>
            <a:r>
              <a:rPr lang="en-US" sz="2200" b="1" dirty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or</a:t>
            </a:r>
            <a:r>
              <a:rPr lang="en-US" sz="2200" dirty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moving on</a:t>
            </a:r>
            <a:r>
              <a:rPr lang="en-US" sz="2200" dirty="0">
                <a:solidFill>
                  <a:srgbClr val="B1071E"/>
                </a:solidFill>
                <a:latin typeface="Lucida Sans Unicode" pitchFamily="34" charset="0"/>
                <a:cs typeface="Lucida Sans Unicode" pitchFamily="34" charset="0"/>
              </a:rPr>
              <a:t>?</a:t>
            </a:r>
            <a:r>
              <a:rPr lang="en-US" sz="2200" dirty="0">
                <a:latin typeface="Lucida Sans Unicode" pitchFamily="34" charset="0"/>
                <a:cs typeface="Lucida Sans Unicode" pitchFamily="34" charset="0"/>
              </a:rPr>
              <a:t> </a:t>
            </a:r>
            <a:endParaRPr lang="en-US" sz="2200" dirty="0" smtClean="0">
              <a:solidFill>
                <a:srgbClr val="2C323B"/>
              </a:solidFill>
              <a:latin typeface="Lucida Sans Unicode" pitchFamily="34" charset="0"/>
              <a:cs typeface="Lucida Sans Unicode" pitchFamily="34" charset="0"/>
            </a:endParaRPr>
          </a:p>
          <a:p>
            <a:endParaRPr lang="en-US" sz="2200" dirty="0" smtClean="0">
              <a:solidFill>
                <a:srgbClr val="2C323B"/>
              </a:solidFill>
              <a:latin typeface="Lucida Sans Unicode" pitchFamily="34" charset="0"/>
              <a:cs typeface="Lucida Sans Unicode" pitchFamily="34" charset="0"/>
            </a:endParaRPr>
          </a:p>
          <a:p>
            <a:endParaRPr lang="en-US" sz="2000" b="1" dirty="0" smtClean="0">
              <a:solidFill>
                <a:srgbClr val="404040"/>
              </a:solidFill>
              <a:latin typeface="Lucida Sans Unicode" pitchFamily="34" charset="0"/>
              <a:cs typeface="Lucida Sans Unicode" pitchFamily="34" charset="0"/>
            </a:endParaRPr>
          </a:p>
          <a:p>
            <a:endParaRPr lang="en-US" sz="2000" b="1" dirty="0" smtClean="0">
              <a:latin typeface="Lucida Sans Unicode" pitchFamily="34" charset="0"/>
              <a:cs typeface="Lucida Sans Unicode" pitchFamily="34" charset="0"/>
            </a:endParaRPr>
          </a:p>
          <a:p>
            <a:endParaRPr lang="en-US" sz="2000" b="1" dirty="0" smtClean="0">
              <a:latin typeface="Lucida Sans Unicode" pitchFamily="34" charset="0"/>
              <a:cs typeface="Lucida Sans Unicode" pitchFamily="34" charset="0"/>
            </a:endParaRPr>
          </a:p>
          <a:p>
            <a:endParaRPr lang="en-US" sz="2000" b="1" dirty="0" smtClean="0">
              <a:latin typeface="Lucida Sans Unicode" pitchFamily="34" charset="0"/>
              <a:cs typeface="Lucida Sans Unicode" pitchFamily="34" charset="0"/>
            </a:endParaRPr>
          </a:p>
          <a:p>
            <a:endParaRPr lang="en-US" sz="2000" b="1" dirty="0" smtClean="0">
              <a:latin typeface="Lucida Sans Unicode" pitchFamily="34" charset="0"/>
              <a:cs typeface="Lucida Sans Unicode" pitchFamily="34" charset="0"/>
            </a:endParaRPr>
          </a:p>
          <a:p>
            <a:endParaRPr lang="en-US" sz="2000" b="1" dirty="0" smtClean="0">
              <a:solidFill>
                <a:srgbClr val="2C323B"/>
              </a:solidFill>
              <a:latin typeface="Lucida Sans Unicode" pitchFamily="34" charset="0"/>
              <a:cs typeface="Lucida Sans Unicode" pitchFamily="34" charset="0"/>
            </a:endParaRPr>
          </a:p>
          <a:p>
            <a:r>
              <a:rPr lang="en-US" sz="1600" b="1" dirty="0" smtClean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Contact </a:t>
            </a:r>
            <a:r>
              <a:rPr lang="en-US" sz="1600" b="1" dirty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Audrey </a:t>
            </a:r>
            <a:r>
              <a:rPr lang="en-US" sz="1600" b="1" dirty="0" smtClean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at </a:t>
            </a:r>
            <a:r>
              <a:rPr lang="en-US" sz="1600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audrey</a:t>
            </a:r>
            <a:r>
              <a:rPr lang="en-US" sz="1600" b="1" dirty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@dulyknowted.com</a:t>
            </a:r>
          </a:p>
          <a:p>
            <a:r>
              <a:rPr lang="en-US" sz="1600" b="1" dirty="0" smtClean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702.341.9930</a:t>
            </a:r>
          </a:p>
          <a:p>
            <a:r>
              <a:rPr lang="en-US" sz="1400" b="1" dirty="0" smtClean="0">
                <a:solidFill>
                  <a:srgbClr val="2C323B"/>
                </a:solidFill>
                <a:latin typeface="Lucida Sans Unicode" pitchFamily="34" charset="0"/>
                <a:cs typeface="Lucida Sans Unicode" pitchFamily="34" charset="0"/>
              </a:rPr>
              <a:t>See our blog at:</a:t>
            </a:r>
          </a:p>
          <a:p>
            <a:r>
              <a:rPr lang="en-US" sz="1400" b="1" dirty="0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http://dulyknowted.com/</a:t>
            </a:r>
            <a:r>
              <a:rPr lang="en-US" sz="1400" b="1" dirty="0" err="1" smtClean="0">
                <a:solidFill>
                  <a:srgbClr val="245B60"/>
                </a:solidFill>
                <a:latin typeface="Lucida Sans Unicode" pitchFamily="34" charset="0"/>
                <a:cs typeface="Lucida Sans Unicode" pitchFamily="34" charset="0"/>
              </a:rPr>
              <a:t>dulyknowtes</a:t>
            </a:r>
            <a:endParaRPr lang="en-US" sz="1400" dirty="0">
              <a:solidFill>
                <a:srgbClr val="404040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52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3241</TotalTime>
  <Words>641</Words>
  <Application>Microsoft Macintosh PowerPoint</Application>
  <PresentationFormat>On-screen Show (4:3)</PresentationFormat>
  <Paragraphs>107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Kyle Miller</dc:creator>
  <cp:lastModifiedBy>Kyle Miller</cp:lastModifiedBy>
  <cp:revision>159</cp:revision>
  <dcterms:created xsi:type="dcterms:W3CDTF">2012-02-08T01:49:25Z</dcterms:created>
  <dcterms:modified xsi:type="dcterms:W3CDTF">2012-05-06T22:37:42Z</dcterms:modified>
</cp:coreProperties>
</file>